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3"/>
  </p:notesMasterIdLst>
  <p:sldIdLst>
    <p:sldId id="256" r:id="rId2"/>
    <p:sldId id="257" r:id="rId3"/>
    <p:sldId id="269" r:id="rId4"/>
    <p:sldId id="332" r:id="rId5"/>
    <p:sldId id="333" r:id="rId6"/>
    <p:sldId id="261" r:id="rId7"/>
    <p:sldId id="334" r:id="rId8"/>
    <p:sldId id="294" r:id="rId9"/>
    <p:sldId id="263" r:id="rId10"/>
    <p:sldId id="266" r:id="rId11"/>
    <p:sldId id="267" r:id="rId12"/>
    <p:sldId id="268" r:id="rId13"/>
    <p:sldId id="270" r:id="rId14"/>
    <p:sldId id="272" r:id="rId15"/>
    <p:sldId id="274" r:id="rId16"/>
    <p:sldId id="273" r:id="rId17"/>
    <p:sldId id="275" r:id="rId18"/>
    <p:sldId id="271" r:id="rId19"/>
    <p:sldId id="276" r:id="rId20"/>
    <p:sldId id="295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96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11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2" r:id="rId52"/>
    <p:sldId id="313" r:id="rId53"/>
    <p:sldId id="314" r:id="rId54"/>
    <p:sldId id="315" r:id="rId55"/>
    <p:sldId id="316" r:id="rId56"/>
    <p:sldId id="335" r:id="rId57"/>
    <p:sldId id="318" r:id="rId58"/>
    <p:sldId id="319" r:id="rId59"/>
    <p:sldId id="320" r:id="rId60"/>
    <p:sldId id="321" r:id="rId61"/>
    <p:sldId id="323" r:id="rId62"/>
    <p:sldId id="322" r:id="rId63"/>
    <p:sldId id="324" r:id="rId64"/>
    <p:sldId id="326" r:id="rId65"/>
    <p:sldId id="325" r:id="rId66"/>
    <p:sldId id="328" r:id="rId67"/>
    <p:sldId id="329" r:id="rId68"/>
    <p:sldId id="330" r:id="rId69"/>
    <p:sldId id="331" r:id="rId70"/>
    <p:sldId id="327" r:id="rId71"/>
    <p:sldId id="260" r:id="rId7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13B"/>
    <a:srgbClr val="E04930"/>
    <a:srgbClr val="FF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976" autoAdjust="0"/>
  </p:normalViewPr>
  <p:slideViewPr>
    <p:cSldViewPr showGuides="1">
      <p:cViewPr varScale="1">
        <p:scale>
          <a:sx n="84" d="100"/>
          <a:sy n="84" d="100"/>
        </p:scale>
        <p:origin x="-660" y="-78"/>
      </p:cViewPr>
      <p:guideLst>
        <p:guide orient="horz" pos="2160"/>
        <p:guide orient="horz"/>
        <p:guide pos="2880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25" d="100"/>
          <a:sy n="125" d="100"/>
        </p:scale>
        <p:origin x="49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D09C0-C005-4596-AE65-6134B149B7BD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19453-0A5C-478D-8E6D-254551CE30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875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828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Introducción:</a:t>
            </a:r>
          </a:p>
          <a:p>
            <a:endParaRPr lang="es-ES" b="1" u="sng" dirty="0" smtClean="0"/>
          </a:p>
          <a:p>
            <a:r>
              <a:rPr lang="es-ES" b="0" u="none" dirty="0" smtClean="0"/>
              <a:t>Las</a:t>
            </a:r>
            <a:r>
              <a:rPr lang="es-ES" b="0" u="none" baseline="0" dirty="0" smtClean="0"/>
              <a:t> llamadas de la API cuyo objetivo es consultar información de las observaciones y de los especímenes, y que permite la descarga de los mismos, trabajan contra el </a:t>
            </a:r>
            <a:r>
              <a:rPr lang="es-ES" b="1" u="none" baseline="0" dirty="0" smtClean="0"/>
              <a:t>GBIF </a:t>
            </a:r>
            <a:r>
              <a:rPr lang="es-ES" b="1" u="none" baseline="0" dirty="0" err="1" smtClean="0"/>
              <a:t>Occurrence</a:t>
            </a:r>
            <a:r>
              <a:rPr lang="es-ES" b="1" u="none" baseline="0" dirty="0" smtClean="0"/>
              <a:t> </a:t>
            </a:r>
            <a:r>
              <a:rPr lang="es-ES" b="1" u="none" baseline="0" dirty="0" err="1" smtClean="0"/>
              <a:t>Store</a:t>
            </a:r>
            <a:r>
              <a:rPr lang="es-ES" b="1" u="none" baseline="0" dirty="0" smtClean="0"/>
              <a:t>.</a:t>
            </a:r>
            <a:endParaRPr lang="es-ES" b="1" dirty="0" smtClean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714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050" b="1" u="sng" dirty="0" smtClean="0"/>
              <a:t>Explicación:</a:t>
            </a: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043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Opciones de Búsqueda</a:t>
            </a:r>
            <a:r>
              <a:rPr lang="es-ES" b="1" u="sng" baseline="0" dirty="0" smtClean="0"/>
              <a:t>:</a:t>
            </a:r>
            <a:r>
              <a:rPr lang="es-ES" baseline="0" dirty="0" smtClean="0"/>
              <a:t> </a:t>
            </a:r>
          </a:p>
          <a:p>
            <a:endParaRPr lang="es-ES" baseline="0" dirty="0" smtClean="0"/>
          </a:p>
          <a:p>
            <a:r>
              <a:rPr lang="es-ES" baseline="0" dirty="0" smtClean="0"/>
              <a:t>El buscador de especímenes y observaciones permite encontrar registros de estos elementos que han sido indexados por GBIF y que se encuentran por tanto en el GBIF Occurrence Storage.</a:t>
            </a:r>
          </a:p>
          <a:p>
            <a:endParaRPr lang="es-ES" baseline="0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9326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Opciones de Búsqueda</a:t>
            </a:r>
            <a:r>
              <a:rPr lang="es-ES" b="1" u="sng" baseline="0" dirty="0" smtClean="0"/>
              <a:t>:</a:t>
            </a:r>
            <a:r>
              <a:rPr lang="es-ES" baseline="0" dirty="0" smtClean="0"/>
              <a:t> </a:t>
            </a:r>
          </a:p>
          <a:p>
            <a:endParaRPr lang="es-ES" baseline="0" dirty="0" smtClean="0"/>
          </a:p>
          <a:p>
            <a:r>
              <a:rPr lang="es-ES" baseline="0" dirty="0" smtClean="0"/>
              <a:t>El buscador de especímenes y observaciones permite encontrar registros de estos elementos que han sido indexados por GBIF.</a:t>
            </a:r>
          </a:p>
          <a:p>
            <a:endParaRPr lang="es-ES" baseline="0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278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baseline="0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4374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baseline="0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9530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Introducción:</a:t>
            </a:r>
          </a:p>
          <a:p>
            <a:endParaRPr lang="es-ES" b="1" u="sng" dirty="0" smtClean="0"/>
          </a:p>
          <a:p>
            <a:r>
              <a:rPr lang="es-ES" b="0" u="none" dirty="0" smtClean="0"/>
              <a:t>Las</a:t>
            </a:r>
            <a:r>
              <a:rPr lang="es-ES" b="0" u="none" baseline="0" dirty="0" smtClean="0"/>
              <a:t> llamadas de la API cuyo objetivo es consultar información de las observaciones y de los especímenes, y que permite la descarga de los mismos, trabajan contra el </a:t>
            </a:r>
            <a:r>
              <a:rPr lang="es-ES" b="1" u="none" baseline="0" dirty="0" smtClean="0"/>
              <a:t>GBIF </a:t>
            </a:r>
            <a:r>
              <a:rPr lang="es-ES" b="1" u="none" baseline="0" dirty="0" err="1" smtClean="0"/>
              <a:t>Occurrence</a:t>
            </a:r>
            <a:r>
              <a:rPr lang="es-ES" b="1" u="none" baseline="0" dirty="0" smtClean="0"/>
              <a:t> </a:t>
            </a:r>
            <a:r>
              <a:rPr lang="es-ES" b="1" u="none" baseline="0" dirty="0" err="1" smtClean="0"/>
              <a:t>Store</a:t>
            </a:r>
            <a:r>
              <a:rPr lang="es-ES" b="1" u="none" baseline="0" dirty="0" smtClean="0"/>
              <a:t>.</a:t>
            </a:r>
            <a:endParaRPr lang="es-ES" b="1" dirty="0" smtClean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24035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050" b="1" u="sng" dirty="0" smtClean="0"/>
              <a:t>Explicación:</a:t>
            </a: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050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050" b="1" u="sng" dirty="0" smtClean="0"/>
              <a:t>Explicación:</a:t>
            </a: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21309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050" b="1" u="sng" dirty="0" smtClean="0"/>
              <a:t>Explicación:</a:t>
            </a: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69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7651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Introducción:</a:t>
            </a:r>
          </a:p>
          <a:p>
            <a:endParaRPr lang="es-ES" b="1" u="sng" dirty="0" smtClean="0"/>
          </a:p>
          <a:p>
            <a:r>
              <a:rPr lang="es-ES" b="0" u="none" dirty="0" smtClean="0"/>
              <a:t>Las</a:t>
            </a:r>
            <a:r>
              <a:rPr lang="es-ES" b="0" u="none" baseline="0" dirty="0" smtClean="0"/>
              <a:t> llamadas de la API cuyo objetivo es consultar información de las especies, trabajan contra el GBIF </a:t>
            </a:r>
            <a:r>
              <a:rPr lang="es-ES" b="0" u="none" baseline="0" dirty="0" err="1" smtClean="0"/>
              <a:t>Checklist</a:t>
            </a:r>
            <a:r>
              <a:rPr lang="es-ES" b="0" u="none" baseline="0" dirty="0" smtClean="0"/>
              <a:t> Bank. Esta checklist tiene registrados todas las checklist de los dataset dentro de la red de GBIF.</a:t>
            </a:r>
          </a:p>
          <a:p>
            <a:endParaRPr lang="es-ES" b="0" u="none" baseline="0" dirty="0" smtClean="0"/>
          </a:p>
          <a:p>
            <a:r>
              <a:rPr lang="es-ES" b="0" u="none" baseline="0" dirty="0" smtClean="0"/>
              <a:t>Para ver datos métricos/estadísticos  del checklist de los dataset, recordemos que dentro de las API del sistema de registro tenemos las llamadas </a:t>
            </a:r>
            <a:r>
              <a:rPr lang="es-ES" b="0" u="none" baseline="0" dirty="0" err="1" smtClean="0"/>
              <a:t>referecidas</a:t>
            </a:r>
            <a:r>
              <a:rPr lang="es-ES" b="0" u="none" baseline="0" dirty="0" smtClean="0"/>
              <a:t> a </a:t>
            </a:r>
            <a:r>
              <a:rPr lang="es-ES" b="0" u="none" baseline="0" dirty="0" err="1" smtClean="0"/>
              <a:t>metrics</a:t>
            </a:r>
            <a:r>
              <a:rPr lang="es-ES" b="0" u="none" baseline="0" dirty="0" smtClean="0"/>
              <a:t>.</a:t>
            </a:r>
            <a:endParaRPr lang="es-ES" b="0" u="none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52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9344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Introducción:</a:t>
            </a:r>
          </a:p>
          <a:p>
            <a:endParaRPr lang="es-ES" b="1" u="sng" dirty="0" smtClean="0"/>
          </a:p>
          <a:p>
            <a:r>
              <a:rPr lang="es-ES" b="0" u="none" dirty="0" smtClean="0"/>
              <a:t>Las</a:t>
            </a:r>
            <a:r>
              <a:rPr lang="es-ES" b="0" u="none" baseline="0" dirty="0" smtClean="0"/>
              <a:t> llamadas de la API cuyo objetivo es consultar información de las observaciones y de los especímenes, y que permite la descarga de los mismos, trabajan contra el </a:t>
            </a:r>
            <a:r>
              <a:rPr lang="es-ES" b="1" u="none" baseline="0" dirty="0" smtClean="0"/>
              <a:t>GBIF </a:t>
            </a:r>
            <a:r>
              <a:rPr lang="es-ES" b="1" u="none" baseline="0" dirty="0" err="1" smtClean="0"/>
              <a:t>Occurrence</a:t>
            </a:r>
            <a:r>
              <a:rPr lang="es-ES" b="1" u="none" baseline="0" dirty="0" smtClean="0"/>
              <a:t> </a:t>
            </a:r>
            <a:r>
              <a:rPr lang="es-ES" b="1" u="none" baseline="0" dirty="0" err="1" smtClean="0"/>
              <a:t>Store</a:t>
            </a:r>
            <a:r>
              <a:rPr lang="es-ES" b="1" u="none" baseline="0" dirty="0" smtClean="0"/>
              <a:t>.</a:t>
            </a:r>
            <a:endParaRPr lang="es-ES" b="1" dirty="0" smtClean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70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527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Definición</a:t>
            </a:r>
            <a:r>
              <a:rPr lang="es-ES" b="1" u="sng" baseline="0" dirty="0" smtClean="0"/>
              <a:t> de </a:t>
            </a:r>
            <a:r>
              <a:rPr lang="es-ES" b="1" u="sng" baseline="0" dirty="0" err="1" smtClean="0"/>
              <a:t>Name</a:t>
            </a:r>
            <a:r>
              <a:rPr lang="es-ES" b="1" u="sng" baseline="0" dirty="0" smtClean="0"/>
              <a:t> </a:t>
            </a:r>
            <a:r>
              <a:rPr lang="es-ES" b="1" u="sng" baseline="0" dirty="0" err="1" smtClean="0"/>
              <a:t>Usage</a:t>
            </a:r>
            <a:r>
              <a:rPr lang="es-ES" b="1" u="sng" baseline="0" dirty="0" smtClean="0"/>
              <a:t>:</a:t>
            </a:r>
            <a:r>
              <a:rPr lang="es-ES" baseline="0" dirty="0" smtClean="0"/>
              <a:t> </a:t>
            </a:r>
          </a:p>
          <a:p>
            <a:endParaRPr lang="es-ES" baseline="0" dirty="0" smtClean="0"/>
          </a:p>
          <a:p>
            <a:r>
              <a:rPr lang="es-ES" baseline="0" dirty="0" smtClean="0"/>
              <a:t>Es el tratamiento de un nombre científico de acuerdo a una checklist la cual está incluida en lo que el secretariado llama: GBIF </a:t>
            </a:r>
            <a:r>
              <a:rPr lang="es-ES" baseline="0" dirty="0" err="1" smtClean="0"/>
              <a:t>taxonomic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Backbone</a:t>
            </a:r>
            <a:r>
              <a:rPr lang="es-ES" baseline="0" dirty="0" smtClean="0"/>
              <a:t> (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). Los usos de nombres en otras checklist también están en el 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, identificados con una clave (nubkey), la cual nos permite saber en todo momento los usos dentro del 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. </a:t>
            </a:r>
          </a:p>
          <a:p>
            <a:endParaRPr lang="es-ES" baseline="0" dirty="0" smtClean="0"/>
          </a:p>
          <a:p>
            <a:r>
              <a:rPr lang="es-ES" baseline="0" dirty="0" smtClean="0"/>
              <a:t>NOTA: Hacer especial hincapié en conocer el NUB, para saber los </a:t>
            </a:r>
            <a:r>
              <a:rPr lang="es-ES" baseline="0" dirty="0" err="1" smtClean="0"/>
              <a:t>nubKey</a:t>
            </a:r>
            <a:r>
              <a:rPr lang="es-ES" baseline="0" dirty="0" smtClean="0"/>
              <a:t> que tiene cada nodo de la jerarquía, y poder así obtener la información de cada nodo, fundamentalmente para obtener el uuid. </a:t>
            </a:r>
          </a:p>
          <a:p>
            <a:endParaRPr lang="es-ES" baseline="0" dirty="0" smtClean="0"/>
          </a:p>
          <a:p>
            <a:r>
              <a:rPr lang="es-ES" b="1" baseline="0" dirty="0" smtClean="0"/>
              <a:t>Llamadas que no funcionan: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" sz="1050" b="1" baseline="0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1050" b="1" baseline="0" dirty="0" smtClean="0"/>
              <a:t> </a:t>
            </a:r>
            <a:r>
              <a:rPr lang="es-ES" sz="1050" b="0" baseline="0" dirty="0" smtClean="0"/>
              <a:t>V</a:t>
            </a:r>
            <a:r>
              <a:rPr lang="es-ES" sz="1050" dirty="0" smtClean="0"/>
              <a:t>erbatim: http://api.gbif.org/v0.9/species/5231190/verbatim 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53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343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Definición</a:t>
            </a:r>
            <a:r>
              <a:rPr lang="es-ES" b="1" u="sng" baseline="0" dirty="0" smtClean="0"/>
              <a:t> de </a:t>
            </a:r>
            <a:r>
              <a:rPr lang="es-ES" b="1" u="sng" baseline="0" dirty="0" err="1" smtClean="0"/>
              <a:t>Name</a:t>
            </a:r>
            <a:r>
              <a:rPr lang="es-ES" b="1" u="sng" baseline="0" dirty="0" smtClean="0"/>
              <a:t> </a:t>
            </a:r>
            <a:r>
              <a:rPr lang="es-ES" b="1" u="sng" baseline="0" dirty="0" err="1" smtClean="0"/>
              <a:t>Usage</a:t>
            </a:r>
            <a:r>
              <a:rPr lang="es-ES" b="1" u="sng" baseline="0" dirty="0" smtClean="0"/>
              <a:t>:</a:t>
            </a:r>
            <a:r>
              <a:rPr lang="es-ES" baseline="0" dirty="0" smtClean="0"/>
              <a:t> </a:t>
            </a:r>
          </a:p>
          <a:p>
            <a:endParaRPr lang="es-ES" baseline="0" dirty="0" smtClean="0"/>
          </a:p>
          <a:p>
            <a:r>
              <a:rPr lang="es-ES" baseline="0" dirty="0" smtClean="0"/>
              <a:t>Es el uso de un nombre científico de acuerdo a una </a:t>
            </a:r>
            <a:r>
              <a:rPr lang="es-ES" baseline="0" dirty="0" err="1" smtClean="0"/>
              <a:t>checklist</a:t>
            </a:r>
            <a:r>
              <a:rPr lang="es-ES" baseline="0" dirty="0" smtClean="0"/>
              <a:t> la cual está incluida en lo que el secretariado llama: GBIF </a:t>
            </a:r>
            <a:r>
              <a:rPr lang="es-ES" baseline="0" dirty="0" err="1" smtClean="0"/>
              <a:t>taxonomic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Backbone</a:t>
            </a:r>
            <a:r>
              <a:rPr lang="es-ES" baseline="0" dirty="0" smtClean="0"/>
              <a:t> (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). Los usos de nombres de otras checklist también están en el 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, identificados con una clave (nubkey), la cual nos permite saber en todo momento los usos dentro del 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. </a:t>
            </a:r>
          </a:p>
          <a:p>
            <a:endParaRPr lang="es-ES" baseline="0" dirty="0" smtClean="0"/>
          </a:p>
          <a:p>
            <a:r>
              <a:rPr lang="es-ES" baseline="0" dirty="0" smtClean="0"/>
              <a:t>NOTA: Hacer especial hincapié en conocer el NUB, para saber los </a:t>
            </a:r>
            <a:r>
              <a:rPr lang="es-ES" baseline="0" dirty="0" err="1" smtClean="0"/>
              <a:t>nubKey</a:t>
            </a:r>
            <a:r>
              <a:rPr lang="es-ES" baseline="0" dirty="0" smtClean="0"/>
              <a:t> que tiene cada nodo de la jerarquía, y poder así obtener la información de cada nodo, fundamentalmente para obtener el uuid. </a:t>
            </a:r>
          </a:p>
          <a:p>
            <a:endParaRPr lang="es-ES" baseline="0" dirty="0" smtClean="0"/>
          </a:p>
          <a:p>
            <a:r>
              <a:rPr lang="es-ES" b="1" baseline="0" dirty="0" smtClean="0"/>
              <a:t>Llamadas que no funcionan: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" sz="1050" b="1" baseline="0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1050" b="1" dirty="0" smtClean="0"/>
              <a:t> Orthotrichum gymnostomum:</a:t>
            </a:r>
            <a:r>
              <a:rPr lang="es-ES" sz="1050" b="1" baseline="0" dirty="0" smtClean="0"/>
              <a:t> </a:t>
            </a:r>
            <a:r>
              <a:rPr lang="es-ES" sz="1050" b="0" baseline="0" dirty="0" smtClean="0"/>
              <a:t>http://api.gbif.org/v0.9/species/2672666/synomyms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s-ES" sz="105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54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422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/>
              <a:t>Definición</a:t>
            </a:r>
            <a:r>
              <a:rPr lang="es-ES" b="1" u="sng" baseline="0" dirty="0" smtClean="0"/>
              <a:t> de </a:t>
            </a:r>
            <a:r>
              <a:rPr lang="es-ES" b="1" u="sng" baseline="0" dirty="0" err="1" smtClean="0"/>
              <a:t>Name</a:t>
            </a:r>
            <a:r>
              <a:rPr lang="es-ES" b="1" u="sng" baseline="0" dirty="0" smtClean="0"/>
              <a:t> </a:t>
            </a:r>
            <a:r>
              <a:rPr lang="es-ES" b="1" u="sng" baseline="0" dirty="0" err="1" smtClean="0"/>
              <a:t>Usage</a:t>
            </a:r>
            <a:r>
              <a:rPr lang="es-ES" b="1" u="sng" baseline="0" dirty="0" smtClean="0"/>
              <a:t>:</a:t>
            </a:r>
            <a:r>
              <a:rPr lang="es-ES" baseline="0" dirty="0" smtClean="0"/>
              <a:t> </a:t>
            </a:r>
          </a:p>
          <a:p>
            <a:endParaRPr lang="es-ES" baseline="0" dirty="0" smtClean="0"/>
          </a:p>
          <a:p>
            <a:r>
              <a:rPr lang="es-ES" baseline="0" dirty="0" smtClean="0"/>
              <a:t>Es el uso de un nombre científico de acuerdo a una </a:t>
            </a:r>
            <a:r>
              <a:rPr lang="es-ES" baseline="0" dirty="0" err="1" smtClean="0"/>
              <a:t>checklist</a:t>
            </a:r>
            <a:r>
              <a:rPr lang="es-ES" baseline="0" dirty="0" smtClean="0"/>
              <a:t> la cual está incluida en lo que el secretariado llama: GBIF </a:t>
            </a:r>
            <a:r>
              <a:rPr lang="es-ES" baseline="0" dirty="0" err="1" smtClean="0"/>
              <a:t>taxonomic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Backbone</a:t>
            </a:r>
            <a:r>
              <a:rPr lang="es-ES" baseline="0" dirty="0" smtClean="0"/>
              <a:t> (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). Los usos de nombres de otras checklist también están en el 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, identificados con una clave (nubkey), la cual nos permite saber en todo momento los usos dentro del </a:t>
            </a:r>
            <a:r>
              <a:rPr lang="es-ES" baseline="0" dirty="0" err="1" smtClean="0"/>
              <a:t>nub</a:t>
            </a:r>
            <a:r>
              <a:rPr lang="es-ES" baseline="0" dirty="0" smtClean="0"/>
              <a:t>. </a:t>
            </a:r>
          </a:p>
          <a:p>
            <a:endParaRPr lang="es-ES" baseline="0" dirty="0" smtClean="0"/>
          </a:p>
          <a:p>
            <a:r>
              <a:rPr lang="es-ES" baseline="0" dirty="0" smtClean="0"/>
              <a:t>NOTA: Hacer especial hincapié en conocer el NUB, para saber los </a:t>
            </a:r>
            <a:r>
              <a:rPr lang="es-ES" baseline="0" dirty="0" err="1" smtClean="0"/>
              <a:t>nubKey</a:t>
            </a:r>
            <a:r>
              <a:rPr lang="es-ES" baseline="0" dirty="0" smtClean="0"/>
              <a:t> que tiene cada nodo de la jerarquía, y poder así obtener la información de cada nodo, fundamentalmente para obtener el uuid. 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55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8681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" sz="1050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56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432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" sz="1050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57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432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050" b="1" u="sng" dirty="0" smtClean="0"/>
              <a:t>Introducción: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" sz="1050" b="1" u="sng" dirty="0" smtClean="0"/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1050" b="0" u="none" dirty="0" smtClean="0"/>
              <a:t>GBIF proporciona 4 tipos de búsqueda las</a:t>
            </a:r>
            <a:r>
              <a:rPr lang="es-ES" sz="1050" b="0" u="none" baseline="0" dirty="0" smtClean="0"/>
              <a:t> cuales se distinguen por cómo buscan la información, por el formato que devuelven y por el contenido sobre el cual realizan la búsqueda.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" sz="1050" b="0" u="none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s-ES" sz="1050" b="0" u="none" baseline="0" dirty="0" smtClean="0"/>
              <a:t>Busca los nombres en todas o en alguna de las checklist las cuales comparten el mismo canonical name, nombre científico sin autor.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s-ES" sz="1050" b="0" u="none" baseline="0" dirty="0" smtClean="0"/>
              <a:t>Búsqueda aproximada del nombre dentro del </a:t>
            </a:r>
            <a:r>
              <a:rPr lang="es-ES" sz="1050" b="0" u="none" baseline="0" dirty="0" err="1" smtClean="0"/>
              <a:t>nub</a:t>
            </a:r>
            <a:r>
              <a:rPr lang="es-ES" sz="1050" b="0" u="none" baseline="0" dirty="0" smtClean="0"/>
              <a:t>, pudiendo especificar su clasificación. Si se especifica la clasificación y </a:t>
            </a:r>
            <a:r>
              <a:rPr lang="es-ES" sz="1050" b="0" u="none" baseline="0" dirty="0" err="1" smtClean="0"/>
              <a:t>strict</a:t>
            </a:r>
            <a:r>
              <a:rPr lang="es-ES" sz="1050" b="0" u="none" baseline="0" dirty="0" smtClean="0"/>
              <a:t> != true, entonces tratará de encontrar nombres similares dentro de esa jerarquía.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s-ES" sz="1050" b="0" u="none" baseline="0" dirty="0" smtClean="0"/>
              <a:t>Búsqueda completa del nombre, científico o nombre común. En esta búsqueda obtenemos el nombre científico, los nombres comunes, las descripciones, las distribuciones y la jerarquía taxonómica.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es-ES" sz="1050" b="0" u="none" dirty="0" smtClean="0"/>
              <a:t>Búsqueda</a:t>
            </a:r>
            <a:r>
              <a:rPr lang="es-ES" sz="1050" b="0" u="none" baseline="0" dirty="0" smtClean="0"/>
              <a:t> que muestra los 20 primeros registros por relevancia, y autocompleta la misma.</a:t>
            </a:r>
            <a:endParaRPr lang="es-ES" sz="1050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58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416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s-ES" sz="1050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19453-0A5C-478D-8E6D-254551CE309B}" type="slidenum">
              <a:rPr lang="es-ES" smtClean="0"/>
              <a:pPr/>
              <a:t>59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21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38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844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59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3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686040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2686040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98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57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>
            <a:lvl2pPr>
              <a:buClr>
                <a:schemeClr val="accent4">
                  <a:lumMod val="75000"/>
                </a:schemeClr>
              </a:buClr>
              <a:defRPr/>
            </a:lvl2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42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2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076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820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95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8A77BF8-755E-4515-B63A-3A5C21BB1B35}" type="datetimeFigureOut">
              <a:rPr lang="es-ES" smtClean="0"/>
              <a:pPr/>
              <a:t>05/03/2014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784B1D4-EFE5-4BAE-8CB2-7E3014EDFB43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39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ama@gbif.es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dataset/835d30de-f762-11e1-a439-00145eb45e9a/conta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dataset/7168f063-0617-4cb3-87f5-352e4a57274b/endpoint" TargetMode="External"/><Relationship Id="rId2" Type="http://schemas.openxmlformats.org/officeDocument/2006/relationships/hyperlink" Target="http://en.wikipedia.org/wiki/Communication_endpoi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dataset/838475f4-f762-11e1-a439-00145eb45e9a/identifi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ag_(metadata)" TargetMode="External"/><Relationship Id="rId2" Type="http://schemas.openxmlformats.org/officeDocument/2006/relationships/hyperlink" Target="http://api.gbif.org/v0.9/dataset/7e31baf8-f762-11e1-a439-00145eb45e9a/ta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api.gbif.org/v0.9/dataset/7e31baf8-f762-11e1-a439-00145eb45e9a/machineta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dataset/1d04e739-98a9-4e16-9970-8f8f3bf9e9e3/com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dataset/71d58564-f762-11e1-a439-00145eb45e9a/constituen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pi.gbif.org/v0.9/dataset/db6cd9d7-7be5-4cd0-8b3c-fb6dd7446472/document" TargetMode="Externa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uilds.gbif.org/view/Common/job/gbif-api/site/apidocs/org/gbif/api/vocabulary/MetadataType.html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api.gbif.org/v0.9/dataset/134eca5f-65ab-49a2-a229-3d0d35fcbefe/metadat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api.gbif.org/v0.9/dataset/metadata/1/document" TargetMode="External"/><Relationship Id="rId4" Type="http://schemas.openxmlformats.org/officeDocument/2006/relationships/hyperlink" Target="http://api.gbif.org/v0.9/dataset/metadata/1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dataset/duplicate" TargetMode="External"/><Relationship Id="rId2" Type="http://schemas.openxmlformats.org/officeDocument/2006/relationships/hyperlink" Target="http://api.gbif.org/v0.9/dataset/dele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api.gbif.org/v0.9/dataset/withNoEndpoint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uilds.gbif.org/view/Common/job/gbif-api/site/apidocs/org/gbif/api/vocabulary/DatasetType.html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api.gbif.org/v0.9/dataset/search?q=plant&amp;publishing_country=SPAIN&amp;decade=201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api.gbif.org/v0.9/dataset/search?owning_org=6f3ccc65-0a54-4e65-ae7e-13b92d618e7c&amp;hosting_org=6c4a0bb0-2a4d-11d8-aa2d-b8a03c50a862" TargetMode="External"/><Relationship Id="rId4" Type="http://schemas.openxmlformats.org/officeDocument/2006/relationships/hyperlink" Target="http://builds.gbif.org/view/Common/job/gbif-api/site/apidocs/org/gbif/api/vocabulary/Country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dataset_metrics/d7dddbf4-2cf0-4f39-9b2a-bb099caae36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installation?q=GBIF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api.gbif.org/v0.9/install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api.gbif.org/v0.9/installation/2a3f6a56-7591-4f05-8c4c-a1bb77aa4ea6" TargetMode="External"/><Relationship Id="rId4" Type="http://schemas.openxmlformats.org/officeDocument/2006/relationships/hyperlink" Target="http://es.wikipedia.org/wiki/Universally_unique_identifier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installation/2a3f6a56-7591-4f05-8c4c-a1bb77aa4ea6/conta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installation/2a3f6a56-7591-4f05-8c4c-a1bb77aa4ea6/endpoint" TargetMode="External"/><Relationship Id="rId2" Type="http://schemas.openxmlformats.org/officeDocument/2006/relationships/hyperlink" Target="http://en.wikipedia.org/wiki/Communication_endpoi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installation/2a3f6a56-7591-4f05-8c4c-a1bb77aa4ea6/identifi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installation/2a3f6a56-7591-4f05-8c4c-a1bb77aa4ea6/ta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pi.gbif.org/v0.9/installation/605f2bc8-f762-11e1-a439-00145eb45e9a/machinetag" TargetMode="Externa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installation/2a3f6a56-7591-4f05-8c4c-a1bb77aa4ea6/com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api.gbif.org/v0.9/installation/2a3f6a56-7591-4f05-8c4c-a1bb77aa4ea6/dataset?limit=2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gbif.org/v0.9/installation/nonPublishing" TargetMode="External"/><Relationship Id="rId5" Type="http://schemas.openxmlformats.org/officeDocument/2006/relationships/hyperlink" Target="http://api.gbif.org/v0.9/installation/deleted" TargetMode="External"/><Relationship Id="rId4" Type="http://schemas.openxmlformats.org/officeDocument/2006/relationships/hyperlink" Target="http://api.gbif.org/v0.9/installation/f81f20ec-786f-413f-9c17-61cc0010d138/dataset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Universally_unique_identifier" TargetMode="External"/><Relationship Id="rId2" Type="http://schemas.openxmlformats.org/officeDocument/2006/relationships/hyperlink" Target="http://api.gbif.org/v0.9/organiz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api.gbif.org/v0.9/organization/730cd32c-627f-44a8-9d93-fcfb23ade96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es.wikipedia.org/wiki/Interfaz_de_programaci%C3%B3n_de_aplicacione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organization/bf8bcf77-da9f-4df3-929a-d1dbb6ab5e5f/conta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organization/9c56586d-d2c7-4eac-9cc9-436e6b8b1a54/endpoint" TargetMode="External"/><Relationship Id="rId2" Type="http://schemas.openxmlformats.org/officeDocument/2006/relationships/hyperlink" Target="http://en.wikipedia.org/wiki/Communication_endpoi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organization/9c56586d-d2c7-4eac-9cc9-436e6b8b1a54/identifi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organization/6f3ccc65-0a54-4e65-ae7e-13b92d618e7c/ta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pi.gbif.org/v0.9/organization/6f3ccc65-0a54-4e65-ae7e-13b92d618e7c/machinetag" TargetMode="Externa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dataset/5a21e58d-5a4c-4ee4-b2e0-b67f5ce28720/com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api.gbif.org/v0.9/organization/95cb537c-74c5-4c1e-ae24-32e7ea08f380/ownedDataset" TargetMode="External"/><Relationship Id="rId7" Type="http://schemas.openxmlformats.org/officeDocument/2006/relationships/hyperlink" Target="http://api.gbif.org/v0.9/organization/pending" TargetMode="External"/><Relationship Id="rId2" Type="http://schemas.openxmlformats.org/officeDocument/2006/relationships/hyperlink" Target="http://api.gbif.org/v0.9/organization/6c4a0bb0-2a4d-11d8-aa2d-b8a03c50a862/hostedDatas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gbif.org/v0.9/organization/nonPublishing" TargetMode="External"/><Relationship Id="rId5" Type="http://schemas.openxmlformats.org/officeDocument/2006/relationships/hyperlink" Target="http://api.gbif.org/v0.9/organization/deleted" TargetMode="External"/><Relationship Id="rId4" Type="http://schemas.openxmlformats.org/officeDocument/2006/relationships/hyperlink" Target="http://api.gbif.org/v0.9/organization/6c4a0bb0-2a4d-11d8-aa2d-b8a03c50a862/installation" TargetMode="External"/><Relationship Id="rId9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Universally_unique_identifier" TargetMode="External"/><Relationship Id="rId7" Type="http://schemas.openxmlformats.org/officeDocument/2006/relationships/image" Target="../media/image4.png"/><Relationship Id="rId2" Type="http://schemas.openxmlformats.org/officeDocument/2006/relationships/hyperlink" Target="api.gbif.org/v0.9/nod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api.gbif.org/v0.9/node/1f94b3ca-9345-4d65-afe2-4bace93aa0fe/organization" TargetMode="External"/><Relationship Id="rId4" Type="http://schemas.openxmlformats.org/officeDocument/2006/relationships/hyperlink" Target="http://api.gbif.org/v0.9/node/1f94b3ca-9345-4d65-afe2-4bace93aa0fe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ode/673f7038-4262-4149-b753-5658a4e912f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node/1f94b3ca-9345-4d65-afe2-4bace93aa0fe/endpoint" TargetMode="External"/><Relationship Id="rId2" Type="http://schemas.openxmlformats.org/officeDocument/2006/relationships/hyperlink" Target="http://en.wikipedia.org/wiki/Communication_endpoi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pi.gbif.org/v0.9/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ode/1f94b3ca-9345-4d65-afe2-4bace93aa0fe/identifi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ode/1f94b3ca-9345-4d65-afe2-4bace93aa0fe/ta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pi.gbif.org/v0.9/node/1f94b3ca-9345-4d65-afe2-4bace93aa0fe/machinetag" TargetMode="External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ode/1f94b3ca-9345-4d65-afe2-4bace93aa0fe/com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api.gbif.org/v0.9/node/1f94b3ca-9345-4d65-afe2-4bace93aa0fe/pendingEndorsement" TargetMode="External"/><Relationship Id="rId7" Type="http://schemas.openxmlformats.org/officeDocument/2006/relationships/hyperlink" Target="http://api.gbif.org/v0.9/node/1f94b3ca-9345-4d65-afe2-4bace93aa0fe/installation" TargetMode="External"/><Relationship Id="rId2" Type="http://schemas.openxmlformats.org/officeDocument/2006/relationships/hyperlink" Target="http://api.gbif.org/v0.9/node/pendingEndors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gbif.org/v0.9/node/1f94b3ca-9345-4d65-afe2-4bace93aa0fe/dataset" TargetMode="External"/><Relationship Id="rId5" Type="http://schemas.openxmlformats.org/officeDocument/2006/relationships/hyperlink" Target="http://api.gbif.org/v0.9/node/activeCountries" TargetMode="External"/><Relationship Id="rId4" Type="http://schemas.openxmlformats.org/officeDocument/2006/relationships/hyperlink" Target="http://api.gbif.org/v0.9/node/country" TargetMode="External"/><Relationship Id="rId9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Universally_unique_identifier" TargetMode="External"/><Relationship Id="rId2" Type="http://schemas.openxmlformats.org/officeDocument/2006/relationships/hyperlink" Target="http://api.gbif.org/v0.9/networ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api.gbif.org/v0.9/network/7ddf754f-d193-4cc9-b351-99906754a03b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etwork/60381621-d5ae-4289-a128-a0dbbb12df35/contac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network/16ab5405-6c94-4189-ac71-16ca3b753df7/endpoint" TargetMode="External"/><Relationship Id="rId2" Type="http://schemas.openxmlformats.org/officeDocument/2006/relationships/hyperlink" Target="http://en.wikipedia.org/wiki/Communication_endpoi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etwork/7ddd1f14-a2b0-4838-95b0-785846f656f3/identifi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etwork/7ddf754f-d193-4cc9-b351-99906754a03b/ta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pi.gbif.org/v0.9/network/7ddf754f-d193-4cc9-b351-99906754a03b/metatag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://es.wikipedia.org/wiki/JSO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gbif.org/v0.9/dataset?q=VAL&amp;country=SPAIN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etwork/2344f83d-eefb-4635-afed-fb2a1c9bd466/com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api.gbif.org/v0.9/network/7e359ce2-3245-4079-ab93-9b08cd68739c/constitu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api.gbif.org/v0.9/species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api.gbif.org/v0.9/species/3055964/name" TargetMode="External"/><Relationship Id="rId4" Type="http://schemas.openxmlformats.org/officeDocument/2006/relationships/hyperlink" Target="http://api.gbif.org/v0.9/species/3055964" TargetMode="Externa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api.gbif.org/v0.9/species/3055964/parents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bif.org/species/2672666" TargetMode="External"/><Relationship Id="rId5" Type="http://schemas.openxmlformats.org/officeDocument/2006/relationships/hyperlink" Target="http://api.gbif.org/v0.9/species/3055964/related" TargetMode="External"/><Relationship Id="rId4" Type="http://schemas.openxmlformats.org/officeDocument/2006/relationships/hyperlink" Target="http://api.gbif.org/v0.9/species/3055964/children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species/2436412/descriptions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api.gbif.org/v0.9/species/2436412/images" TargetMode="External"/><Relationship Id="rId4" Type="http://schemas.openxmlformats.org/officeDocument/2006/relationships/hyperlink" Target="http://api.gbif.org/v0.9/species/2436412/distributions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species?name=Puma%20concolor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builds.gbif.org/view/Common/job/gbif-api/site/apidocs/org/gbif/api/vocabulary/Rank.html" TargetMode="External"/><Relationship Id="rId4" Type="http://schemas.openxmlformats.org/officeDocument/2006/relationships/hyperlink" Target="http://api.gbif.org/v0.9/species/match?verbose=true&amp;kingdom=Plantae&amp;name=Oenante" TargetMode="Externa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api.gbif.org/v0.9/species/search?q=Puma&amp;rank=GENUS" TargetMode="External"/><Relationship Id="rId7" Type="http://schemas.openxmlformats.org/officeDocument/2006/relationships/hyperlink" Target="http://builds.gbif.org/view/Common/job/gbif-api/site/apidocs/org/gbif/api/vocabulary/Rank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gbif.org/v0.9/species/suggest?datasetKey=d7dddbf4-2cf0-4f39-9b2a-bb099caae36c&amp;q=Puma%20con" TargetMode="External"/><Relationship Id="rId5" Type="http://schemas.openxmlformats.org/officeDocument/2006/relationships/hyperlink" Target="http://builds.gbif.org/view/Common/job/gbif-api/site/apidocs/org/gbif/api/vocabulary/NameType.html" TargetMode="External"/><Relationship Id="rId4" Type="http://schemas.openxmlformats.org/officeDocument/2006/relationships/hyperlink" Target="http://builds.gbif.org/view/Common/job/gbif-api/site/apidocs/org/gbif/api/vocabulary/TaxonomicStatus.html" TargetMode="External"/><Relationship Id="rId9" Type="http://schemas.openxmlformats.org/officeDocument/2006/relationships/image" Target="../media/image4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parser/name?name=Acalypha%20berteriana%20Muell.-Arg.&amp;name=Lemur%20catta%20Linnaeus,%20175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161.111.171.204/apidataportal.php" TargetMode="External"/><Relationship Id="rId4" Type="http://schemas.openxmlformats.org/officeDocument/2006/relationships/hyperlink" Target="http://es.wikipedia.org/wiki/JSON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occurrence/872485501" TargetMode="External"/><Relationship Id="rId7" Type="http://schemas.openxmlformats.org/officeDocument/2006/relationships/hyperlink" Target="http://www.gbif.org/occurrence/87248550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api.gbif.org/v0.9/occurrence/872485501/verbatim" TargetMode="Externa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api.gbif.org/v0.9/occurrence/search?datasetkey=837e52dc-f762-11e1-a439-00145eb45e9a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bif.org/developer/occurrence" TargetMode="External"/><Relationship Id="rId5" Type="http://schemas.openxmlformats.org/officeDocument/2006/relationships/hyperlink" Target="http://api.gbif.org/v0.9/occurrence/search?geometry=POLYGON%28%2830.1%2010.1,%2010%2020,%2020%2040,%2040%2040,%2030.1%2010.1%29%29" TargetMode="External"/><Relationship Id="rId4" Type="http://schemas.openxmlformats.org/officeDocument/2006/relationships/hyperlink" Target="http://builds.gbif.org/view/Common/job/gbif-api/site/apidocs/org/gbif/api/vocabulary/BasisOfRecord.html" TargetMode="Externa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api.gbif.org/v0.9/occurrence/search/catalog_number?q=GDA&amp;limit=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gbif.org/v0.9/occurrence/search/institution_code?q=MA&amp;limit=5" TargetMode="External"/><Relationship Id="rId5" Type="http://schemas.openxmlformats.org/officeDocument/2006/relationships/hyperlink" Target="http://api.gbif.org/v0.9/occurrence/search/collector_name?q=Jacint&amp;limit=5" TargetMode="External"/><Relationship Id="rId4" Type="http://schemas.openxmlformats.org/officeDocument/2006/relationships/hyperlink" Target="http://api.gbif.org/v0.9/occurrence/search/collection_code?q=SANT&amp;limit=5" TargetMode="External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api.gbif.org/v0.9/occurrence/count" TargetMode="External"/><Relationship Id="rId7" Type="http://schemas.openxmlformats.org/officeDocument/2006/relationships/hyperlink" Target="http://api.gbif.org/v0.9/occurrence/counts/year?from=2013&amp;to=2001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gbif.org/v0.9/occurrence/counts/basis_of_record" TargetMode="External"/><Relationship Id="rId5" Type="http://schemas.openxmlformats.org/officeDocument/2006/relationships/hyperlink" Target="http://api.gbif.org/v0.9/occurrence/counts/countries?publishingCountry=ES" TargetMode="External"/><Relationship Id="rId4" Type="http://schemas.openxmlformats.org/officeDocument/2006/relationships/hyperlink" Target="http://api.gbif.org/v0.9/occurrence/count?country=SPAIN&amp;georeferenced=true&amp;basisOfRecord=OBSERVATION" TargetMode="External"/><Relationship Id="rId9" Type="http://schemas.openxmlformats.org/officeDocument/2006/relationships/image" Target="../media/image4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api.gbif.org/v0.9/occurrence/counts/datasets?country=ES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api.gbif.org/v0.9/occurrence/counts/publishing_countries?country=ES" TargetMode="External"/><Relationship Id="rId4" Type="http://schemas.openxmlformats.org/officeDocument/2006/relationships/hyperlink" Target="http://api.gbif.org/v0.9/occurrence/counts/countries?publishingCountry=ES" TargetMode="Externa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i.gbif.org/v0.9/map/density/tile?x=%7bx%7d&amp;y=%7by%7d&amp;z=%7bz%7d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bif.es/Map.html" TargetMode="External"/><Relationship Id="rId5" Type="http://schemas.openxmlformats.org/officeDocument/2006/relationships/hyperlink" Target="http://www.gbif.es/occurrenceMap.html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ode.google.com/apis/youtube/overview.html" TargetMode="External"/><Relationship Id="rId13" Type="http://schemas.openxmlformats.org/officeDocument/2006/relationships/hyperlink" Target="http://developers.facebook.com/documentation.php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://code.google.com/apis/maps/documentation/" TargetMode="External"/><Relationship Id="rId12" Type="http://schemas.openxmlformats.org/officeDocument/2006/relationships/hyperlink" Target="http://developers.facebook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de.google.com/apis/maps/index.html" TargetMode="External"/><Relationship Id="rId11" Type="http://schemas.openxmlformats.org/officeDocument/2006/relationships/hyperlink" Target="http://developer.amazonwebservices.com/connect/kbcategory.jspa?categoryID=48" TargetMode="External"/><Relationship Id="rId5" Type="http://schemas.openxmlformats.org/officeDocument/2006/relationships/hyperlink" Target="http://www.idee.es/web/guest/ejemplos-de-api" TargetMode="External"/><Relationship Id="rId15" Type="http://schemas.openxmlformats.org/officeDocument/2006/relationships/hyperlink" Target="http://www.flickr.com/services/api/" TargetMode="External"/><Relationship Id="rId10" Type="http://schemas.openxmlformats.org/officeDocument/2006/relationships/hyperlink" Target="http://www.amazon.com/gp/browse.html/103-7232640-5009469?node=16427261" TargetMode="External"/><Relationship Id="rId4" Type="http://schemas.openxmlformats.org/officeDocument/2006/relationships/hyperlink" Target="http://www.opengeospatial.org/" TargetMode="External"/><Relationship Id="rId9" Type="http://schemas.openxmlformats.org/officeDocument/2006/relationships/hyperlink" Target="http://code.google.com/apis/youtube/developers_guide_protocol.html" TargetMode="External"/><Relationship Id="rId14" Type="http://schemas.openxmlformats.org/officeDocument/2006/relationships/hyperlink" Target="http://www.flickr.com/services/" TargetMode="Externa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://builds.gbif.org/view/Common/job/gbif-api/site/apidocs/allclasses-noframe.html" TargetMode="External"/><Relationship Id="rId2" Type="http://schemas.openxmlformats.org/officeDocument/2006/relationships/hyperlink" Target="http://www.gbif.org/dataset/d7dddbf4-2cf0-4f39-9b2a-bb099caae36c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api.gbif.org/v0.9/dataset?q=VAL&amp;country=SPAIN" TargetMode="External"/><Relationship Id="rId7" Type="http://schemas.openxmlformats.org/officeDocument/2006/relationships/hyperlink" Target="http://api.gbif.org/v0.9/dataset/834c9918-f762-11e1-a439-00145eb45e9a" TargetMode="External"/><Relationship Id="rId2" Type="http://schemas.openxmlformats.org/officeDocument/2006/relationships/hyperlink" Target="http://api.gbif.org/v0.9/datas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Universally_unique_identifier" TargetMode="External"/><Relationship Id="rId5" Type="http://schemas.openxmlformats.org/officeDocument/2006/relationships/hyperlink" Target="http://builds.gbif.org/view/Common/job/gbif-api/site/apidocs/org/gbif/api/vocabulary/IdentifierType.html" TargetMode="External"/><Relationship Id="rId4" Type="http://schemas.openxmlformats.org/officeDocument/2006/relationships/hyperlink" Target="http://builds.gbif.org/view/Common/job/gbif-api/site/apidocs/org/gbif/api/vocabulary/DatasetType.html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468560" y="3220616"/>
            <a:ext cx="7056784" cy="1463040"/>
          </a:xfrm>
        </p:spPr>
        <p:txBody>
          <a:bodyPr>
            <a:normAutofit fontScale="90000"/>
          </a:bodyPr>
          <a:lstStyle/>
          <a:p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4788024" y="5229200"/>
            <a:ext cx="4320480" cy="1463040"/>
          </a:xfrm>
        </p:spPr>
        <p:txBody>
          <a:bodyPr>
            <a:normAutofit/>
          </a:bodyPr>
          <a:lstStyle/>
          <a:p>
            <a:pPr algn="r"/>
            <a:r>
              <a:rPr lang="es-ES_tradnl" sz="1400" dirty="0"/>
              <a:t>SANTIAGO MARTÍNEZ DE LA </a:t>
            </a:r>
            <a:r>
              <a:rPr lang="es-ES_tradnl" sz="1400" dirty="0" smtClean="0"/>
              <a:t>RIVA</a:t>
            </a:r>
          </a:p>
          <a:p>
            <a:pPr algn="r"/>
            <a:r>
              <a:rPr lang="es-ES_tradnl" sz="1400" dirty="0" smtClean="0">
                <a:hlinkClick r:id="rId2"/>
              </a:rPr>
              <a:t>sama@gbif.es</a:t>
            </a:r>
            <a:endParaRPr lang="es-ES_tradnl" sz="1400" dirty="0" smtClean="0"/>
          </a:p>
          <a:p>
            <a:pPr algn="r"/>
            <a:r>
              <a:rPr lang="es-ES_tradnl" dirty="0" smtClean="0"/>
              <a:t>Unidad de Coordinación GBIF.es</a:t>
            </a:r>
          </a:p>
          <a:p>
            <a:pPr algn="r"/>
            <a:r>
              <a:rPr lang="es-ES_tradnl" dirty="0" smtClean="0"/>
              <a:t>Taller de Formación del Portal Internacional GBIF.ORG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 flipV="1">
            <a:off x="6804248" y="3429000"/>
            <a:ext cx="0" cy="91440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7380313" y="3532257"/>
            <a:ext cx="875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API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44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879341"/>
              </p:ext>
            </p:extLst>
          </p:nvPr>
        </p:nvGraphicFramePr>
        <p:xfrm>
          <a:off x="107504" y="2442056"/>
          <a:ext cx="8928993" cy="2931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60240"/>
                <a:gridCol w="1305100"/>
                <a:gridCol w="1449896"/>
                <a:gridCol w="2098337"/>
                <a:gridCol w="857895"/>
                <a:gridCol w="1057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Contactos de UNEX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de contactos del dataset.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contact/{ID}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PUT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el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contact/{ID}</a:t>
                      </a:r>
                      <a:endParaRPr lang="es-ES" sz="18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contacto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/>
              <a:t>DATASET + </a:t>
            </a:r>
            <a:r>
              <a:rPr lang="es-ES_tradnl" u="none" dirty="0" smtClean="0"/>
              <a:t>CONTACTOS</a:t>
            </a:r>
            <a:endParaRPr lang="es-ES" u="none" dirty="0"/>
          </a:p>
        </p:txBody>
      </p:sp>
      <p:cxnSp>
        <p:nvCxnSpPr>
          <p:cNvPr id="19" name="Conector recto 18"/>
          <p:cNvCxnSpPr/>
          <p:nvPr/>
        </p:nvCxnSpPr>
        <p:spPr>
          <a:xfrm flipV="1">
            <a:off x="851968" y="1556792"/>
            <a:ext cx="350400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5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20" name="Conector recto 19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6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973210"/>
              </p:ext>
            </p:extLst>
          </p:nvPr>
        </p:nvGraphicFramePr>
        <p:xfrm>
          <a:off x="107504" y="2461488"/>
          <a:ext cx="8856983" cy="28397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197838"/>
                <a:gridCol w="3068048"/>
                <a:gridCol w="720080"/>
                <a:gridCol w="1008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Endpoints del Herbario LEB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de puntos de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acceso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punto de acceso.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endpoint/{ID}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punto de acceso.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/>
              <a:t>DATASET + </a:t>
            </a:r>
            <a:r>
              <a:rPr lang="es-ES_tradnl" u="none" dirty="0" smtClean="0"/>
              <a:t>ENDPOINTS</a:t>
            </a:r>
            <a:endParaRPr lang="es-ES" u="none" dirty="0"/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851968" y="1556792"/>
            <a:ext cx="343200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5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22" name="Conector recto 2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01478"/>
              </p:ext>
            </p:extLst>
          </p:nvPr>
        </p:nvGraphicFramePr>
        <p:xfrm>
          <a:off x="107504" y="2434064"/>
          <a:ext cx="8856983" cy="2565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601590"/>
                <a:gridCol w="2562532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Lista de </a:t>
                      </a:r>
                    </a:p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identificadores de BC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de identificadores.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identificador.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identifier/{ID}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identificador.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DATASET 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IDENTIFICADORES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444011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9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20" name="Conector recto 19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231893"/>
              </p:ext>
            </p:extLst>
          </p:nvPr>
        </p:nvGraphicFramePr>
        <p:xfrm>
          <a:off x="107504" y="1844824"/>
          <a:ext cx="8928993" cy="2291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Tags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de Bos-odo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de todas las etiquetas.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/dataset/{UUID}/tag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la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745232" y="1124744"/>
            <a:ext cx="6851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DATASET 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( TAGS / MACHINE TAGS)  </a:t>
            </a:r>
            <a:r>
              <a:rPr lang="es-ES_tradnl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(</a:t>
            </a:r>
            <a:r>
              <a:rPr lang="es-ES_tradnl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  <a:hlinkClick r:id="rId3"/>
              </a:rPr>
              <a:t>explicación</a:t>
            </a:r>
            <a:r>
              <a:rPr lang="es-ES_tradnl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)</a:t>
            </a:r>
            <a:endParaRPr lang="es-ES" sz="28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11982"/>
              </p:ext>
            </p:extLst>
          </p:nvPr>
        </p:nvGraphicFramePr>
        <p:xfrm>
          <a:off x="107504" y="4292600"/>
          <a:ext cx="8928993" cy="2291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machinetag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Machinetags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 de Bos-odo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de todas las etiquetas.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machinetag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machinetag/{ID}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la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3" name="Conector recto 12"/>
          <p:cNvCxnSpPr/>
          <p:nvPr/>
        </p:nvCxnSpPr>
        <p:spPr>
          <a:xfrm flipV="1">
            <a:off x="851968" y="1556792"/>
            <a:ext cx="523220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21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22" name="Conector recto 2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4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251893"/>
              </p:ext>
            </p:extLst>
          </p:nvPr>
        </p:nvGraphicFramePr>
        <p:xfrm>
          <a:off x="107504" y="2434064"/>
          <a:ext cx="8856983" cy="28397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529582"/>
                <a:gridCol w="2634540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Comentarios sobre el Herbario 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EMMA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de comentarios.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comentario.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/dataset/{UUID}/comment/{ID}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comentario.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DATASET 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COMENTARIOS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851968" y="1562888"/>
            <a:ext cx="3864048" cy="9365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7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819600"/>
              </p:ext>
            </p:extLst>
          </p:nvPr>
        </p:nvGraphicFramePr>
        <p:xfrm>
          <a:off x="107504" y="2132856"/>
          <a:ext cx="8856983" cy="12852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2105646"/>
                <a:gridCol w="2058476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/dataset/{UUID}/constituents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Subdataset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de MCNM-</a:t>
                      </a:r>
                      <a:r>
                        <a:rPr lang="es-ES_tradnl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Cord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todos los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subdataset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 (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parentDatasetKey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)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DATASET 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SUBDATASET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851968" y="1562888"/>
            <a:ext cx="3504008" cy="9365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7"/>
          <p:cNvCxnSpPr/>
          <p:nvPr/>
        </p:nvCxnSpPr>
        <p:spPr>
          <a:xfrm flipV="1">
            <a:off x="570032" y="3573016"/>
            <a:ext cx="0" cy="91440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750404" y="384188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DATASET 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METADATA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2" name="Conector recto 11"/>
          <p:cNvCxnSpPr/>
          <p:nvPr/>
        </p:nvCxnSpPr>
        <p:spPr>
          <a:xfrm>
            <a:off x="857140" y="4280028"/>
            <a:ext cx="3354820" cy="13068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498905"/>
              </p:ext>
            </p:extLst>
          </p:nvPr>
        </p:nvGraphicFramePr>
        <p:xfrm>
          <a:off x="107504" y="4509120"/>
          <a:ext cx="8856983" cy="19253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978357"/>
                <a:gridCol w="1584176"/>
                <a:gridCol w="2736304"/>
                <a:gridCol w="703416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/dataset/{UUID}/document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EML de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Sinfonevada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EML del dataset.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/dataset/{UUID}/document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el EML del dataset reemplazando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el antiguo..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6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313385"/>
              </p:ext>
            </p:extLst>
          </p:nvPr>
        </p:nvGraphicFramePr>
        <p:xfrm>
          <a:off x="107504" y="1988840"/>
          <a:ext cx="8928993" cy="37541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44216"/>
                <a:gridCol w="1008112"/>
                <a:gridCol w="1296144"/>
                <a:gridCol w="1584176"/>
                <a:gridCol w="792088"/>
                <a:gridCol w="864096"/>
                <a:gridCol w="14401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Parámetros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/dataset/{UUID}/</a:t>
                      </a:r>
                    </a:p>
                    <a:p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metadata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Metadatos de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</a:t>
                      </a:r>
                      <a:r>
                        <a:rPr lang="es-ES_tradnl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nzor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Visualiza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los metadatos.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Type</a:t>
                      </a:r>
                      <a:endParaRPr lang="es-ES_tradnl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s-ES_tradnl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(DC, EML)</a:t>
                      </a:r>
                      <a:endParaRPr lang="es-ES" sz="18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dataset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metadata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/{ID}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Metadatos del checklist de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nzor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Devuelve la descripción con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ese ID.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dataset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metadata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/{ID}/document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EML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Devuelve el documento asociado.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dataset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metadata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/{ID}/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metadato.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45232" y="1124744"/>
            <a:ext cx="6851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DATASET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type = METADATA</a:t>
            </a:r>
            <a:endParaRPr lang="es-ES" sz="28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851968" y="1556792"/>
            <a:ext cx="408007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90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609877"/>
              </p:ext>
            </p:extLst>
          </p:nvPr>
        </p:nvGraphicFramePr>
        <p:xfrm>
          <a:off x="107504" y="2348880"/>
          <a:ext cx="8784977" cy="2844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592288"/>
                <a:gridCol w="1008112"/>
                <a:gridCol w="2475612"/>
                <a:gridCol w="1191944"/>
                <a:gridCol w="15170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dataset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Lista de borrados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dataset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duplicate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Lista de dataset duplicados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dataset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withNoEndpoint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80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4"/>
                        </a:rPr>
                        <a:t>Lista de los</a:t>
                      </a:r>
                      <a:r>
                        <a:rPr lang="es-ES_tradnl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4"/>
                        </a:rPr>
                        <a:t> dataset que no tienen puntos de acceso</a:t>
                      </a:r>
                      <a:endParaRPr lang="es-ES" sz="1800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DATASET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839776" y="1556792"/>
            <a:ext cx="142796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14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771925"/>
              </p:ext>
            </p:extLst>
          </p:nvPr>
        </p:nvGraphicFramePr>
        <p:xfrm>
          <a:off x="71500" y="1916832"/>
          <a:ext cx="8856984" cy="41198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972108"/>
                <a:gridCol w="1008112"/>
                <a:gridCol w="1872208"/>
                <a:gridCol w="1440160"/>
                <a:gridCol w="864096"/>
                <a:gridCol w="2700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Parámetros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search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Dataset que contengan la palabra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plant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y se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hayan publicado en España, en el 2010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Búsqueda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sobre todo el listado de dataset. El resultado se ordena por relevancia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q, country, </a:t>
                      </a:r>
                      <a:r>
                        <a:rPr lang="en-U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3"/>
                        </a:rPr>
                        <a:t>type</a:t>
                      </a:r>
                      <a:r>
                        <a:rPr lang="en-U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 keyword,owning_org,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hosting_org, decade,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4"/>
                        </a:rPr>
                        <a:t>publishing_country</a:t>
                      </a:r>
                      <a:r>
                        <a:rPr lang="en-U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suggest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Dataset de BC publicados por GBIF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 España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Devuelve los 20 primeros dataset, ordenados por relevancia.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q, country, 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3"/>
                        </a:rPr>
                        <a:t>type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 </a:t>
                      </a:r>
                    </a:p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keyword,</a:t>
                      </a:r>
                    </a:p>
                    <a:p>
                      <a:pPr algn="ctr"/>
                      <a:r>
                        <a:rPr lang="en-US" sz="1800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owning_org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uuid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),</a:t>
                      </a:r>
                    </a:p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hosting_org(</a:t>
                      </a:r>
                      <a:r>
                        <a:rPr lang="en-US" sz="1800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uuid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), decade,</a:t>
                      </a:r>
                    </a:p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hlinkClick r:id="rId4"/>
                        </a:rPr>
                        <a:t>publishing_country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45232" y="1124744"/>
            <a:ext cx="6851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BÚSQUEDA DE DATASET     </a:t>
            </a:r>
            <a:endParaRPr lang="es-ES" sz="14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851968" y="1556792"/>
            <a:ext cx="3648024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745232" y="6237312"/>
            <a:ext cx="692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NOTA: </a:t>
            </a:r>
            <a:r>
              <a:rPr lang="es-ES_tradnl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Keywords</a:t>
            </a: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= Tags + </a:t>
            </a:r>
            <a:r>
              <a:rPr lang="es-ES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keywordCollections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+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temporalCoverages</a:t>
            </a:r>
            <a:endParaRPr lang="es-E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41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885523"/>
              </p:ext>
            </p:extLst>
          </p:nvPr>
        </p:nvGraphicFramePr>
        <p:xfrm>
          <a:off x="107504" y="2060848"/>
          <a:ext cx="8856983" cy="26568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487917"/>
                <a:gridCol w="968467"/>
                <a:gridCol w="1296144"/>
                <a:gridCol w="3096344"/>
                <a:gridCol w="1008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dataset_metrics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Estadísticas de GBIF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Taxonomy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Backbone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Devuelve varios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datos estadísticos de una checklist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Número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de especies.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Número de 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sinónimos.</a:t>
                      </a:r>
                      <a:endParaRPr lang="es-ES_tradnl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Cuenta por rangos.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Cantidad de nombres vernáculos por idioma,…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45232" y="1124744"/>
            <a:ext cx="6851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DATOS ESTADÍSTICOS DEL DATASET     </a:t>
            </a:r>
            <a:r>
              <a:rPr lang="es-ES_tradnl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(type = checklist)</a:t>
            </a:r>
            <a:endParaRPr lang="es-ES" sz="14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851968" y="1556792"/>
            <a:ext cx="5088184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57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ÍNDICE_</a:t>
            </a:r>
            <a:endParaRPr lang="es-ES" dirty="0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99122"/>
              </p:ext>
            </p:extLst>
          </p:nvPr>
        </p:nvGraphicFramePr>
        <p:xfrm>
          <a:off x="611560" y="2050048"/>
          <a:ext cx="8136904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4392488"/>
              </a:tblGrid>
              <a:tr h="1306944"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+mj-lt"/>
                        <a:buAutoNum type="arabicPeriod"/>
                      </a:pPr>
                      <a:r>
                        <a:rPr lang="es-ES_tradnl" sz="2400" b="0" u="sng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¿Qué es una API?</a:t>
                      </a:r>
                    </a:p>
                    <a:p>
                      <a:pPr lvl="2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Explicación.</a:t>
                      </a:r>
                    </a:p>
                    <a:p>
                      <a:pPr lvl="2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Respuestas.</a:t>
                      </a:r>
                    </a:p>
                    <a:p>
                      <a:pPr lvl="3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Formato.</a:t>
                      </a:r>
                    </a:p>
                    <a:p>
                      <a:pPr lvl="3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Manejo.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Ejemplos</a:t>
                      </a:r>
                      <a:r>
                        <a:rPr lang="es-ES_tradnl" sz="2400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y Aplicaciones.</a:t>
                      </a:r>
                      <a:endParaRPr lang="es-ES_tradnl" sz="24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endParaRPr lang="es-E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+mj-lt"/>
                        <a:buAutoNum type="arabicPeriod" startAt="2"/>
                      </a:pPr>
                      <a:r>
                        <a:rPr lang="es-ES_tradnl" sz="2400" b="0" u="sng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APIs de GBIF.org:</a:t>
                      </a:r>
                    </a:p>
                    <a:p>
                      <a:pPr lvl="2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Introducción.</a:t>
                      </a:r>
                    </a:p>
                    <a:p>
                      <a:pPr lvl="2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Información a consultar:</a:t>
                      </a:r>
                    </a:p>
                    <a:p>
                      <a:pPr lvl="3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A nivel del Registro.</a:t>
                      </a:r>
                    </a:p>
                    <a:p>
                      <a:pPr lvl="3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A nivel de las Especies.</a:t>
                      </a:r>
                    </a:p>
                    <a:p>
                      <a:pPr lvl="3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A nivel de Especímenes y Observaciones.</a:t>
                      </a:r>
                    </a:p>
                    <a:p>
                      <a:pPr lvl="3">
                        <a:buClr>
                          <a:schemeClr val="accent5">
                            <a:lumMod val="60000"/>
                            <a:lumOff val="40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_tradnl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A nivel de Mapa.</a:t>
                      </a:r>
                    </a:p>
                    <a:p>
                      <a:endParaRPr lang="es-ES" b="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9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301408" y="4869160"/>
            <a:ext cx="85411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SISTEMA DE REGISTRO - INSTALACIONES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5421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564657"/>
              </p:ext>
            </p:extLst>
          </p:nvPr>
        </p:nvGraphicFramePr>
        <p:xfrm>
          <a:off x="107505" y="2060848"/>
          <a:ext cx="8928992" cy="4013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56136"/>
                <a:gridCol w="952175"/>
                <a:gridCol w="1186407"/>
                <a:gridCol w="1705362"/>
                <a:gridCol w="708631"/>
                <a:gridCol w="939631"/>
                <a:gridCol w="15806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Parámetros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Lista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todas las instalaciones.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_tradnl" dirty="0" smtClean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  <a:p>
                      <a:pPr algn="ctr"/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q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identifier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identifierType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UUID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una nueva instalación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{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UUID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Instalación IPT de GBIF.es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Detalles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de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PUT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la instalación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INSTALACIONES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2387884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16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411952"/>
              </p:ext>
            </p:extLst>
          </p:nvPr>
        </p:nvGraphicFramePr>
        <p:xfrm>
          <a:off x="107504" y="2442056"/>
          <a:ext cx="8928993" cy="32054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60240"/>
                <a:gridCol w="1305100"/>
                <a:gridCol w="1449896"/>
                <a:gridCol w="2098337"/>
                <a:gridCol w="857895"/>
                <a:gridCol w="1057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Contactos de la instalación de GBIF.es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de contactos de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la instalación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/{UUID}/contact/{ID}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PUT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el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/{UUID}/contact/{ID}</a:t>
                      </a:r>
                      <a:endParaRPr lang="es-ES" sz="18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contacto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INSTALACIONES </a:t>
            </a:r>
            <a:r>
              <a:rPr lang="es-ES_tradnl" u="none" dirty="0"/>
              <a:t>+ </a:t>
            </a:r>
            <a:r>
              <a:rPr lang="es-ES_tradnl" u="none" dirty="0" smtClean="0"/>
              <a:t>CONTACTOS</a:t>
            </a:r>
            <a:endParaRPr lang="es-ES" u="none" dirty="0"/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851968" y="1556792"/>
            <a:ext cx="45121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7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565218"/>
              </p:ext>
            </p:extLst>
          </p:nvPr>
        </p:nvGraphicFramePr>
        <p:xfrm>
          <a:off x="107504" y="2461488"/>
          <a:ext cx="8856983" cy="3114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197838"/>
                <a:gridCol w="3068048"/>
                <a:gridCol w="720080"/>
                <a:gridCol w="1008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rss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 puntos de acceso de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punto de acceso a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endpoint/{ID}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punto de acceso de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INSTALACIONES </a:t>
            </a:r>
            <a:r>
              <a:rPr lang="es-ES_tradnl" u="none" dirty="0"/>
              <a:t>+ </a:t>
            </a:r>
            <a:r>
              <a:rPr lang="es-ES_tradnl" u="none" dirty="0" smtClean="0"/>
              <a:t>ENDPOINTS</a:t>
            </a:r>
            <a:endParaRPr lang="es-ES" u="none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851968" y="1556792"/>
            <a:ext cx="45121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15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876952"/>
              </p:ext>
            </p:extLst>
          </p:nvPr>
        </p:nvGraphicFramePr>
        <p:xfrm>
          <a:off x="107504" y="2434064"/>
          <a:ext cx="8856983" cy="33883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72208"/>
                <a:gridCol w="990698"/>
                <a:gridCol w="1673598"/>
                <a:gridCol w="2490524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Listado de los identificadores de GBIF Francia.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de identificadores de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identificador a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/{UUID}/identifier/{ID}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identificador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de la instalación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491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INSTLACIONES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IDENTIFICADORES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523220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58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389512"/>
              </p:ext>
            </p:extLst>
          </p:nvPr>
        </p:nvGraphicFramePr>
        <p:xfrm>
          <a:off x="107504" y="1844824"/>
          <a:ext cx="8928993" cy="21082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/{UUID}/tag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Tags de GBIF.es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todas las etiquetas de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la </a:t>
                      </a:r>
                      <a:r>
                        <a:rPr lang="es-ES_tradnl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inst</a:t>
                      </a:r>
                      <a:r>
                        <a:rPr lang="es-ES_tradnl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/{UUID}/tag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nueva etiqueta.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sz="1600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/{UUID}/tag/{ID}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la etiqueta.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sz="1600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45232" y="1124744"/>
            <a:ext cx="6851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INSTALACIONES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( TAGS / MACHINE TAGS)</a:t>
            </a:r>
            <a:endParaRPr lang="es-ES" sz="28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4026865"/>
              </p:ext>
            </p:extLst>
          </p:nvPr>
        </p:nvGraphicFramePr>
        <p:xfrm>
          <a:off x="107504" y="4145488"/>
          <a:ext cx="8928993" cy="2352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304256"/>
                <a:gridCol w="1133722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/{UUID}/machinetag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Machinetag del herbario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 Tapir de SANT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todas las etiquetas </a:t>
                      </a:r>
                      <a:r>
                        <a:rPr lang="es-ES_tradnl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máq</a:t>
                      </a: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/{UUID}/machinetag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nueva etiqueta.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sz="1600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/{UUID}/machinetag/{ID}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la etiqueta.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sz="1600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851968" y="1556792"/>
            <a:ext cx="63123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76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89133"/>
              </p:ext>
            </p:extLst>
          </p:nvPr>
        </p:nvGraphicFramePr>
        <p:xfrm>
          <a:off x="107504" y="2434064"/>
          <a:ext cx="8856983" cy="3114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673598"/>
                <a:gridCol w="2490524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Comentarios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de la instalación de GBIF Francia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comentarios sobre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comentario asociado a la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un comentario.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05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INSTALACIONES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COMENTARIOS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494416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62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754629"/>
              </p:ext>
            </p:extLst>
          </p:nvPr>
        </p:nvGraphicFramePr>
        <p:xfrm>
          <a:off x="107504" y="2434064"/>
          <a:ext cx="8856983" cy="33883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197838"/>
                <a:gridCol w="2966284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/{UUID}/dataset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Dataset servidos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 a través del IPT de GBIF.es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</a:t>
                      </a:r>
                    </a:p>
                    <a:p>
                      <a:pPr algn="ctr"/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TAPIR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todos los dataset servidos a través de esa instalación.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/deleted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Lista todas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 las instalaciones marcadas como borradas.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/installation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/nonPublishing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6"/>
                        </a:rPr>
                        <a:t>Lista todas las instalaciones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6"/>
                        </a:rPr>
                        <a:t> que sirven 0 dataset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05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INSTALACIONES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242388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51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35496" y="4869160"/>
            <a:ext cx="90581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SISTEMA DE REGISTRO - ORGANIZACIONES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1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934066"/>
              </p:ext>
            </p:extLst>
          </p:nvPr>
        </p:nvGraphicFramePr>
        <p:xfrm>
          <a:off x="107505" y="2060848"/>
          <a:ext cx="8928992" cy="46685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84175"/>
                <a:gridCol w="1008112"/>
                <a:gridCol w="1402431"/>
                <a:gridCol w="1705362"/>
                <a:gridCol w="708631"/>
                <a:gridCol w="939631"/>
                <a:gridCol w="15806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Parámetros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Lista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todas las organizaciones.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_tradnl" dirty="0" smtClean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q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identifier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identifierType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UUID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una nueva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{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UUID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Información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 de la Universidad de León ,LEB.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Devuelve información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sobre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PUT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información de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la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ORGANIZACIONES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27119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8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8096" y="2060848"/>
            <a:ext cx="7290055" cy="4023360"/>
          </a:xfrm>
        </p:spPr>
        <p:txBody>
          <a:bodyPr/>
          <a:lstStyle/>
          <a:p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- Es una interfaz de comunicación entre un servidor y sus clientes.</a:t>
            </a:r>
            <a:endParaRPr lang="es-ES_tradnl" dirty="0" smtClean="0">
              <a:latin typeface="Calibri" panose="020F0502020204030204" pitchFamily="34" charset="0"/>
            </a:endParaRPr>
          </a:p>
          <a:p>
            <a:r>
              <a:rPr lang="es-ES_tradnl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-</a:t>
            </a:r>
            <a:r>
              <a:rPr lang="es-ES_tradnl" dirty="0">
                <a:latin typeface="Calibri" panose="020F0502020204030204" pitchFamily="34" charset="0"/>
              </a:rPr>
              <a:t> </a:t>
            </a: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Este interfaz de comunicación (API), nos proporciona un lenguaje para poder comunicarnos con el servidor, de manera que podamos establecer una conversación con él, y así poder obtener información del mismo.</a:t>
            </a:r>
          </a:p>
          <a:p>
            <a:r>
              <a:rPr lang="es-ES_tradnl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-</a:t>
            </a:r>
            <a:r>
              <a:rPr lang="es-ES_tradnl" dirty="0">
                <a:latin typeface="Calibri" panose="020F0502020204030204" pitchFamily="34" charset="0"/>
              </a:rPr>
              <a:t> </a:t>
            </a: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El lenguaje a través del cual nos comunicamos con el servidor, tiene un formato específico de cada servidor.</a:t>
            </a:r>
            <a:endParaRPr lang="es-ES_tradnl" dirty="0">
              <a:latin typeface="Calibri" panose="020F0502020204030204" pitchFamily="34" charset="0"/>
            </a:endParaRPr>
          </a:p>
          <a:p>
            <a:endParaRPr lang="es-ES_tradnl" dirty="0"/>
          </a:p>
          <a:p>
            <a:r>
              <a:rPr lang="es-ES_tradnl" dirty="0" smtClean="0"/>
              <a:t> </a:t>
            </a:r>
          </a:p>
          <a:p>
            <a:endParaRPr lang="es-ES_tradnl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1. ¿Qué es una API? </a:t>
            </a:r>
            <a:r>
              <a:rPr lang="es-ES_tradnl" sz="1200" u="none" dirty="0" smtClean="0"/>
              <a:t>(</a:t>
            </a:r>
            <a:r>
              <a:rPr lang="es-ES_tradnl" sz="1200" u="none" dirty="0" smtClean="0">
                <a:hlinkClick r:id="rId4"/>
              </a:rPr>
              <a:t>wiki</a:t>
            </a:r>
            <a:r>
              <a:rPr lang="es-ES_tradnl" sz="1200" u="none" dirty="0" smtClean="0"/>
              <a:t>)</a:t>
            </a:r>
            <a:r>
              <a:rPr lang="es-ES_tradnl" dirty="0" smtClean="0"/>
              <a:t> </a:t>
            </a: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183160" y="32175"/>
            <a:ext cx="484522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0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APPLICATION PROGRAMMING INTERFACE</a:t>
            </a:r>
            <a:endParaRPr lang="es-ES" sz="4000" u="sng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 descr="http://www.achoblogs.com/rociomaster/wp-content/uploads/2010/11/prestamobibliotec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143" y="4735141"/>
            <a:ext cx="2760241" cy="164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06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256997"/>
              </p:ext>
            </p:extLst>
          </p:nvPr>
        </p:nvGraphicFramePr>
        <p:xfrm>
          <a:off x="107504" y="2442056"/>
          <a:ext cx="8928993" cy="32054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60240"/>
                <a:gridCol w="1305100"/>
                <a:gridCol w="1449896"/>
                <a:gridCol w="2098337"/>
                <a:gridCol w="857895"/>
                <a:gridCol w="1057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Contactos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del Herbario de UNEX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 contactos de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la organización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/{UUID}/contact/{ID}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PUT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el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/{UUID}/contact/{ID}</a:t>
                      </a:r>
                      <a:endParaRPr lang="es-ES" sz="18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contacto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45232" y="1124744"/>
            <a:ext cx="5698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ORGANIZACIONES </a:t>
            </a:r>
            <a:r>
              <a:rPr lang="es-ES_tradnl" u="none" dirty="0"/>
              <a:t>+ </a:t>
            </a:r>
            <a:r>
              <a:rPr lang="es-ES_tradnl" u="none" dirty="0" smtClean="0"/>
              <a:t>CONTACTOS</a:t>
            </a:r>
            <a:endParaRPr lang="es-ES" u="none" dirty="0"/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851968" y="1562888"/>
            <a:ext cx="4872160" cy="9365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8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9467493"/>
              </p:ext>
            </p:extLst>
          </p:nvPr>
        </p:nvGraphicFramePr>
        <p:xfrm>
          <a:off x="107504" y="2461488"/>
          <a:ext cx="8856983" cy="33883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2393678"/>
                <a:gridCol w="1872208"/>
                <a:gridCol w="720080"/>
                <a:gridCol w="1008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Endpoints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 del Instituto de la Universidad de Alicante.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 puntos de acceso de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punto de acceso a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endpoint/{ID}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un punto de acceso de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5770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ORGANIZACIONES </a:t>
            </a:r>
            <a:r>
              <a:rPr lang="es-ES_tradnl" u="none" dirty="0"/>
              <a:t>+ </a:t>
            </a:r>
            <a:r>
              <a:rPr lang="es-ES_tradnl" u="none" dirty="0" smtClean="0"/>
              <a:t>ENDPOINTS</a:t>
            </a:r>
            <a:endParaRPr lang="es-ES" u="none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851968" y="1556792"/>
            <a:ext cx="487216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55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315405"/>
              </p:ext>
            </p:extLst>
          </p:nvPr>
        </p:nvGraphicFramePr>
        <p:xfrm>
          <a:off x="107504" y="2434064"/>
          <a:ext cx="8856983" cy="3114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72208"/>
                <a:gridCol w="990698"/>
                <a:gridCol w="1889622"/>
                <a:gridCol w="2274500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Identificadores del CIBIO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 identificadores de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identificador a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/{UUID}/identifier/{ID}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un identificador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de la organización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491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ORGANIZACIONES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IDENTIFICADORES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5736256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696323"/>
              </p:ext>
            </p:extLst>
          </p:nvPr>
        </p:nvGraphicFramePr>
        <p:xfrm>
          <a:off x="107504" y="1844824"/>
          <a:ext cx="8928993" cy="28397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Tags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del Jardín Botánico de Barcelona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todas las etiquetas de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la </a:t>
                      </a:r>
                      <a:r>
                        <a:rPr lang="es-ES_tradnl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Org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/{UUID}/tag/{ID}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la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45232" y="1124744"/>
            <a:ext cx="717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ORGANIZACIONES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( TAGS / MACHINE TAGS) </a:t>
            </a:r>
            <a:endParaRPr lang="es-ES" sz="28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419869"/>
              </p:ext>
            </p:extLst>
          </p:nvPr>
        </p:nvGraphicFramePr>
        <p:xfrm>
          <a:off x="107504" y="4292600"/>
          <a:ext cx="8928993" cy="2565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/{UUID}/machinetag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Machinetags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todas las etiquetas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máq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/{UUID}/machinetag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/{UUID}/machinetag/{ID}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la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851968" y="1556792"/>
            <a:ext cx="667236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64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173477"/>
              </p:ext>
            </p:extLst>
          </p:nvPr>
        </p:nvGraphicFramePr>
        <p:xfrm>
          <a:off x="107504" y="2434064"/>
          <a:ext cx="8856983" cy="33883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529582"/>
                <a:gridCol w="2634540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Comentarios sobre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Universidad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de Córdoba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comentarios sobre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comentario asociado a la organización.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un comentario.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05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ORGANIZACIONES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COMENTARIOS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530420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61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148737"/>
              </p:ext>
            </p:extLst>
          </p:nvPr>
        </p:nvGraphicFramePr>
        <p:xfrm>
          <a:off x="107504" y="1848440"/>
          <a:ext cx="8856983" cy="48209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745606"/>
                <a:gridCol w="2664296"/>
                <a:gridCol w="720080"/>
                <a:gridCol w="8640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hostedDataset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Dataset alojados en GBIF.es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todos los dataset alojados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en la organización.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ownedDataset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Dataset pertenecientes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 a la Universidad de Oviedo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todos los dataset publicados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por la organización.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installation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Instalaciones de GBIF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.es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las instalaciones de la organización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/deleted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Lista todas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 las organizaciones marcadas como borradas.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/nonPublishing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6"/>
                        </a:rPr>
                        <a:t>Lista todas las organizaciones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6"/>
                        </a:rPr>
                        <a:t> que sirven 0 dataset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/organization</a:t>
                      </a:r>
                      <a:r>
                        <a:rPr lang="es-ES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pending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7"/>
                        </a:rPr>
                        <a:t>Lista las organizaciones que están pendientes de </a:t>
                      </a:r>
                      <a:r>
                        <a:rPr lang="es-ES_tradnl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7"/>
                        </a:rPr>
                        <a:t>asociac</a:t>
                      </a: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7"/>
                        </a:rPr>
                        <a:t>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05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ORGANIZACIONES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278392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4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1152859" y="4869160"/>
            <a:ext cx="68382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SISTEMA DE REGISTRO - NODOS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11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497381"/>
              </p:ext>
            </p:extLst>
          </p:nvPr>
        </p:nvGraphicFramePr>
        <p:xfrm>
          <a:off x="107505" y="1700808"/>
          <a:ext cx="8928992" cy="51003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56136"/>
                <a:gridCol w="952175"/>
                <a:gridCol w="1296144"/>
                <a:gridCol w="1595625"/>
                <a:gridCol w="708631"/>
                <a:gridCol w="939631"/>
                <a:gridCol w="15806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latin typeface="Calibri" panose="020F0502020204030204" pitchFamily="34" charset="0"/>
                        </a:rPr>
                        <a:t>Parámetros</a:t>
                      </a:r>
                      <a:endParaRPr lang="es-ES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 action="ppaction://hlinkfile"/>
                        </a:rPr>
                        <a:t>Lista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 action="ppaction://hlinkfile"/>
                        </a:rPr>
                        <a:t> todos los nodos del registro.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_tradnl" sz="1600" dirty="0" smtClean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q</a:t>
                      </a: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_tradnl" sz="16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identifier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_tradnl" sz="16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identifierType</a:t>
                      </a:r>
                      <a:endParaRPr lang="es-ES" sz="16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UUID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un nuevo nodo.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6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</a:t>
                      </a: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UUID</a:t>
                      </a: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}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Información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 del nodo de GBIF.es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Devuelve información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sobre el nodo.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PUT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información del nodo.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6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nodo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6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organization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_tradnl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Organizaciones asociadas a GBIF.es</a:t>
                      </a:r>
                      <a:endParaRPr lang="es-ES" sz="16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todas las organizaciones </a:t>
                      </a:r>
                      <a:r>
                        <a:rPr lang="es-ES_tradnl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asoc</a:t>
                      </a:r>
                      <a:r>
                        <a:rPr lang="es-ES_tradnl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 a el nodo.</a:t>
                      </a:r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6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6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NODOS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127176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4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931013"/>
              </p:ext>
            </p:extLst>
          </p:nvPr>
        </p:nvGraphicFramePr>
        <p:xfrm>
          <a:off x="107504" y="2442056"/>
          <a:ext cx="8928993" cy="2931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60240"/>
                <a:gridCol w="1305100"/>
                <a:gridCol w="1449896"/>
                <a:gridCol w="2098337"/>
                <a:gridCol w="857895"/>
                <a:gridCol w="1057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Contactos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de GBIF Portugal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 contactos del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nodo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contact/{ID}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PUT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el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/{UUID}/</a:t>
                      </a:r>
                    </a:p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contact/{ID}</a:t>
                      </a:r>
                      <a:endParaRPr lang="es-ES" sz="18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 contacto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45232" y="1124744"/>
            <a:ext cx="5698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NODOS </a:t>
            </a:r>
            <a:r>
              <a:rPr lang="es-ES_tradnl" u="none" dirty="0"/>
              <a:t>+ </a:t>
            </a:r>
            <a:r>
              <a:rPr lang="es-ES_tradnl" u="none" dirty="0" smtClean="0"/>
              <a:t>CONTACTOS</a:t>
            </a:r>
            <a:endParaRPr lang="es-ES" u="none" dirty="0"/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851968" y="1556792"/>
            <a:ext cx="3287984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7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612672"/>
              </p:ext>
            </p:extLst>
          </p:nvPr>
        </p:nvGraphicFramePr>
        <p:xfrm>
          <a:off x="107504" y="2461488"/>
          <a:ext cx="8856983" cy="2291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197838"/>
                <a:gridCol w="3068048"/>
                <a:gridCol w="720080"/>
                <a:gridCol w="1008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Endpoint de GBIF.es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 puntos de acceso del nodo.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punto de acceso del nodo.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endpoint/{ID}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un punto de acceso del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nodo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5770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NODOS </a:t>
            </a:r>
            <a:r>
              <a:rPr lang="es-ES_tradnl" u="none" dirty="0"/>
              <a:t>+ </a:t>
            </a:r>
            <a:r>
              <a:rPr lang="es-ES_tradnl" u="none" dirty="0" smtClean="0"/>
              <a:t>ENDPOINTS</a:t>
            </a:r>
            <a:endParaRPr lang="es-ES" u="none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851968" y="1556792"/>
            <a:ext cx="3215976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0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7624" y="3647237"/>
            <a:ext cx="252028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8096" y="2060848"/>
            <a:ext cx="7290055" cy="4023360"/>
          </a:xfrm>
        </p:spPr>
        <p:txBody>
          <a:bodyPr/>
          <a:lstStyle/>
          <a:p>
            <a:r>
              <a:rPr lang="es-ES_tradnl" dirty="0" smtClean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es-ES_tradnl" dirty="0" smtClean="0"/>
              <a:t> </a:t>
            </a:r>
            <a:r>
              <a:rPr lang="es-ES_tradnl" u="sng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FORMATO:</a:t>
            </a:r>
          </a:p>
          <a:p>
            <a:pPr marL="310896" lvl="2" indent="0">
              <a:buNone/>
            </a:pPr>
            <a:endParaRPr lang="es-ES_tradnl" dirty="0" smtClean="0"/>
          </a:p>
          <a:p>
            <a:endParaRPr lang="es-ES_tradnl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1. ¿Qué es una API? </a:t>
            </a: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183160" y="32175"/>
            <a:ext cx="484522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0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APPLICATION PROGRAMMING INTERFACE</a:t>
            </a:r>
            <a:endParaRPr lang="es-ES" sz="4000" u="sng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187624" y="3647237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alibri" panose="020F0502020204030204" pitchFamily="34" charset="0"/>
                <a:hlinkClick r:id="rId4"/>
              </a:rPr>
              <a:t>http://api.gbif.org/v0.9</a:t>
            </a:r>
            <a:r>
              <a:rPr lang="es-ES" dirty="0" smtClean="0">
                <a:latin typeface="Calibri" panose="020F0502020204030204" pitchFamily="34" charset="0"/>
                <a:hlinkClick r:id="rId4"/>
              </a:rPr>
              <a:t>/</a:t>
            </a:r>
            <a:r>
              <a:rPr lang="es-ES" dirty="0" smtClean="0">
                <a:latin typeface="Calibri" panose="020F0502020204030204" pitchFamily="34" charset="0"/>
              </a:rPr>
              <a:t>     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dataset  ? q=VAL &amp; country=SPAIN</a:t>
            </a:r>
            <a:endParaRPr lang="es-E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75656" y="4223301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Nombre de la API</a:t>
            </a:r>
          </a:p>
          <a:p>
            <a:pPr algn="ctr"/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(Constate)</a:t>
            </a:r>
            <a:endParaRPr lang="es-E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779912" y="3647237"/>
            <a:ext cx="79208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3203848" y="419880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Etiqueta</a:t>
            </a:r>
            <a:endParaRPr lang="es-E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Conector recto 12"/>
          <p:cNvCxnSpPr>
            <a:stCxn id="2" idx="2"/>
          </p:cNvCxnSpPr>
          <p:nvPr/>
        </p:nvCxnSpPr>
        <p:spPr>
          <a:xfrm>
            <a:off x="4752020" y="4016569"/>
            <a:ext cx="23402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985792" y="416488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Parámetros</a:t>
            </a:r>
          </a:p>
          <a:p>
            <a:pPr algn="ctr"/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Atributo=Valor</a:t>
            </a:r>
            <a:endParaRPr lang="es-E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5508104" y="2867152"/>
            <a:ext cx="0" cy="803530"/>
          </a:xfrm>
          <a:prstGeom prst="straightConnector1">
            <a:avLst/>
          </a:pr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4692571" y="3310642"/>
            <a:ext cx="0" cy="360040"/>
          </a:xfrm>
          <a:prstGeom prst="straightConnector1">
            <a:avLst/>
          </a:pr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CuadroTexto 19"/>
          <p:cNvSpPr txBox="1"/>
          <p:nvPr/>
        </p:nvSpPr>
        <p:spPr>
          <a:xfrm>
            <a:off x="4572000" y="219428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Concatena  los parámetros</a:t>
            </a:r>
            <a:endParaRPr lang="es-E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755419" y="286715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Indicador</a:t>
            </a:r>
            <a:endParaRPr lang="es-E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1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230881"/>
              </p:ext>
            </p:extLst>
          </p:nvPr>
        </p:nvGraphicFramePr>
        <p:xfrm>
          <a:off x="107504" y="2434064"/>
          <a:ext cx="8856983" cy="2291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72208"/>
                <a:gridCol w="990698"/>
                <a:gridCol w="1673598"/>
                <a:gridCol w="2490524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Identificadores de GBIF.es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 identificadores del nodo.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identificador a el nodo.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identifier/{ID}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un identificador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del nodo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491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NODOS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IDENTIFICADORES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422408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79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174605"/>
              </p:ext>
            </p:extLst>
          </p:nvPr>
        </p:nvGraphicFramePr>
        <p:xfrm>
          <a:off x="107504" y="1727696"/>
          <a:ext cx="8928993" cy="2291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/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/{UUID}/tag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hlinkClick r:id="rId2"/>
                        </a:rPr>
                        <a:t>Tags de GBIF.es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Lista todas las etiquetas del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nodo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/{UUID}/tag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y añade un nueva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/{UUID}/tag/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Borra la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45232" y="1124744"/>
            <a:ext cx="717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NODOS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( TAGS / MACHINE TAGS) </a:t>
            </a:r>
            <a:endParaRPr lang="es-ES" sz="28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233730"/>
              </p:ext>
            </p:extLst>
          </p:nvPr>
        </p:nvGraphicFramePr>
        <p:xfrm>
          <a:off x="107504" y="4450288"/>
          <a:ext cx="8928993" cy="2291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/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machinetag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hlinkClick r:id="rId5"/>
                        </a:rPr>
                        <a:t>Machinetags de GBIF.es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Lista todas las etiquetas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máq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machinetag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y añade un nueva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node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machinetag/{ID}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Borra la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851968" y="1556792"/>
            <a:ext cx="5088184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90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84966"/>
              </p:ext>
            </p:extLst>
          </p:nvPr>
        </p:nvGraphicFramePr>
        <p:xfrm>
          <a:off x="107504" y="2434064"/>
          <a:ext cx="8856983" cy="2565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529582"/>
                <a:gridCol w="2634540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Comentarios sobre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GBIF.es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comentarios sobre el nodo.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y añade un nuevo comentario asociado a ese nodo.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comment/{ID}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un comentario.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05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NODOS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COMENTARIOS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379204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82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133471"/>
              </p:ext>
            </p:extLst>
          </p:nvPr>
        </p:nvGraphicFramePr>
        <p:xfrm>
          <a:off x="107504" y="1718291"/>
          <a:ext cx="8856983" cy="5023077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313558"/>
                <a:gridCol w="2850564"/>
                <a:gridCol w="805180"/>
                <a:gridCol w="1024775"/>
              </a:tblGrid>
              <a:tr h="348029"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sz="1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609051"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</a:t>
                      </a:r>
                      <a:r>
                        <a:rPr lang="es-ES" sz="14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pendingEndorsement</a:t>
                      </a:r>
                      <a:endParaRPr lang="es-ES" sz="14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Lista todas las organizaciones pendientes de afiliación.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  <a:tr h="870072"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" sz="14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pendingEndorsement</a:t>
                      </a:r>
                      <a:endParaRPr lang="es-ES" sz="14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Organizaciones pendientes de afiliación a GBIF.es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todas las organizaciones pendientes de asociación a</a:t>
                      </a:r>
                      <a:r>
                        <a:rPr lang="es-ES_tradnl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el nodo.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  <a:tr h="672047"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/node/country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Lista todos los países miembros de GBIF.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870072"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</a:t>
                      </a:r>
                    </a:p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activeCountries</a:t>
                      </a:r>
                      <a:endParaRPr lang="es-ES" sz="14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Lista todos los países</a:t>
                      </a:r>
                      <a:r>
                        <a:rPr lang="es-ES_tradnl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 con derecho a votos o países participantes. (ISO-CODE)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759783"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" sz="14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dataset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6"/>
                        </a:rPr>
                        <a:t>Dataset en</a:t>
                      </a:r>
                      <a:r>
                        <a:rPr lang="es-ES_tradnl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6"/>
                        </a:rPr>
                        <a:t> GBIF.es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todos</a:t>
                      </a:r>
                      <a:r>
                        <a:rPr lang="es-ES_tradnl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los dataset por organización alojados en ese nodo.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anchor="ctr"/>
                </a:tc>
              </a:tr>
              <a:tr h="819215"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/node/{UUID}/</a:t>
                      </a:r>
                    </a:p>
                    <a:p>
                      <a:r>
                        <a:rPr lang="es-ES_tradnl" sz="14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installation</a:t>
                      </a:r>
                      <a:endParaRPr lang="es-ES" sz="14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7"/>
                        </a:rPr>
                        <a:t>Instalaciones</a:t>
                      </a:r>
                      <a:r>
                        <a:rPr lang="es-ES_tradnl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7"/>
                        </a:rPr>
                        <a:t> organizaciones de GBIF.es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 las</a:t>
                      </a:r>
                      <a:r>
                        <a:rPr lang="es-ES_tradnl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instalaciones de las organizaciones asociadas a un nodo.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  <a:endParaRPr lang="es-ES" sz="1400" dirty="0">
                        <a:solidFill>
                          <a:srgbClr val="3BC13B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033572"/>
            <a:ext cx="605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NODOS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465620"/>
            <a:ext cx="119975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25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698155" y="4869160"/>
            <a:ext cx="76746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SISTEMA DE REGISTRO - NETWORKS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850689"/>
              </p:ext>
            </p:extLst>
          </p:nvPr>
        </p:nvGraphicFramePr>
        <p:xfrm>
          <a:off x="107505" y="2060848"/>
          <a:ext cx="8928992" cy="41198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68151"/>
                <a:gridCol w="1080120"/>
                <a:gridCol w="1546447"/>
                <a:gridCol w="1705362"/>
                <a:gridCol w="708631"/>
                <a:gridCol w="939631"/>
                <a:gridCol w="15806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Lista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 todas las redes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itchFamily="34" charset="0"/>
                        </a:rPr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q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,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identifier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identifierType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UUID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una nueva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{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UUID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Catalogue of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Life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Devuelve información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sobre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PUT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Actualiza información de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Borra la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NETWORKS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851968" y="1562888"/>
            <a:ext cx="1775816" cy="9365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315173"/>
              </p:ext>
            </p:extLst>
          </p:nvPr>
        </p:nvGraphicFramePr>
        <p:xfrm>
          <a:off x="107504" y="2442056"/>
          <a:ext cx="8928993" cy="29311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60240"/>
                <a:gridCol w="1305100"/>
                <a:gridCol w="1449896"/>
                <a:gridCol w="2098337"/>
                <a:gridCol w="857895"/>
                <a:gridCol w="1057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network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/{UUID}/</a:t>
                      </a:r>
                    </a:p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Contactos de </a:t>
                      </a:r>
                      <a:r>
                        <a:rPr lang="es-ES_tradnl" sz="18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HerpNET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 contactos de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la red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network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/{UUID}/</a:t>
                      </a:r>
                    </a:p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contact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POST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ID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Crea</a:t>
                      </a:r>
                      <a:r>
                        <a:rPr lang="es-ES_tradnl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y añade un nuevo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network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/{UUID}/</a:t>
                      </a:r>
                    </a:p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contact/{ID}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PUT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Actualiza el contacto.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network</a:t>
                      </a:r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/{UUID}/</a:t>
                      </a:r>
                    </a:p>
                    <a:p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contact/{ID}</a:t>
                      </a:r>
                      <a:endParaRPr lang="es-ES" sz="18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DELETE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Borra el contacto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745232" y="1124744"/>
            <a:ext cx="5698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NETWORKS </a:t>
            </a:r>
            <a:r>
              <a:rPr lang="es-ES_tradnl" u="none" dirty="0"/>
              <a:t>+ </a:t>
            </a:r>
            <a:r>
              <a:rPr lang="es-ES_tradnl" u="none" dirty="0" smtClean="0"/>
              <a:t>CONTACTOS</a:t>
            </a:r>
            <a:endParaRPr lang="es-ES" u="none" dirty="0"/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851968" y="1556792"/>
            <a:ext cx="386404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67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36552"/>
              </p:ext>
            </p:extLst>
          </p:nvPr>
        </p:nvGraphicFramePr>
        <p:xfrm>
          <a:off x="107504" y="2461488"/>
          <a:ext cx="8856983" cy="2291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194381"/>
                <a:gridCol w="1368152"/>
                <a:gridCol w="2736304"/>
                <a:gridCol w="720080"/>
                <a:gridCol w="1008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Dryad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 puntos de acceso de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/network/{UUID}/endpoint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y añade un nuevo punto de acceso a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/network/{UUID}/endpoint/{ID}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Borra un punto de acceso de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5770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NETWORKS </a:t>
            </a:r>
            <a:r>
              <a:rPr lang="es-ES_tradnl" u="none" dirty="0"/>
              <a:t>+ </a:t>
            </a:r>
            <a:r>
              <a:rPr lang="es-ES_tradnl" u="none" dirty="0" smtClean="0"/>
              <a:t>ENDPOINTS</a:t>
            </a:r>
            <a:endParaRPr lang="es-ES" u="none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851968" y="1556792"/>
            <a:ext cx="379204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1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946329"/>
              </p:ext>
            </p:extLst>
          </p:nvPr>
        </p:nvGraphicFramePr>
        <p:xfrm>
          <a:off x="107504" y="2434064"/>
          <a:ext cx="8856983" cy="2565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72208"/>
                <a:gridCol w="1152128"/>
                <a:gridCol w="1440160"/>
                <a:gridCol w="2562532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/{UUID}/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Identificadores de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VerNet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 identificadores de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/network/{UUID}/identifier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y añade un nuevo identificador a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/network/{UUID}/identifier/{ID}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Borra un identificador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de la red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491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NETWORKS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IDENTIFICADORES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480015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39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049595"/>
              </p:ext>
            </p:extLst>
          </p:nvPr>
        </p:nvGraphicFramePr>
        <p:xfrm>
          <a:off x="107504" y="1858000"/>
          <a:ext cx="8928993" cy="2565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/{UUID}/tag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Tags de Catalogue of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Life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todas las etiquetas de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la red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</a:t>
                      </a:r>
                    </a:p>
                    <a:p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y añade un nueva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tag/{ID}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Borra la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745232" y="1124744"/>
            <a:ext cx="717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NETWORKS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( TAGS / MACHINE TAGS) </a:t>
            </a:r>
            <a:endParaRPr lang="es-ES" sz="2800" i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863928"/>
              </p:ext>
            </p:extLst>
          </p:nvPr>
        </p:nvGraphicFramePr>
        <p:xfrm>
          <a:off x="107504" y="4437112"/>
          <a:ext cx="8928993" cy="22910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97538"/>
                <a:gridCol w="1240440"/>
                <a:gridCol w="1438447"/>
                <a:gridCol w="2081769"/>
                <a:gridCol w="844628"/>
                <a:gridCol w="11261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machinetag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Metatags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CoL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todas las etiquetas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máq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machinetag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y añade un nueva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machinetag/{ID}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Borra la etiqueta.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851968" y="1556792"/>
            <a:ext cx="566424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04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8096" y="2060848"/>
            <a:ext cx="7290055" cy="4023360"/>
          </a:xfrm>
        </p:spPr>
        <p:txBody>
          <a:bodyPr/>
          <a:lstStyle/>
          <a:p>
            <a:r>
              <a:rPr lang="es-ES_tradnl" dirty="0" smtClean="0">
                <a:latin typeface="Calibri" panose="020F0502020204030204" pitchFamily="34" charset="0"/>
              </a:rPr>
              <a:t>- </a:t>
            </a:r>
            <a:r>
              <a:rPr lang="es-ES_tradnl" u="sng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FLUJO DE INFORMACIÓN:</a:t>
            </a:r>
            <a:endParaRPr lang="es-ES_tradnl" u="sng" dirty="0" smtClean="0">
              <a:latin typeface="Calibri" panose="020F0502020204030204" pitchFamily="34" charset="0"/>
            </a:endParaRPr>
          </a:p>
          <a:p>
            <a:pPr marL="310896" lvl="2" indent="0">
              <a:buNone/>
            </a:pPr>
            <a:endParaRPr lang="es-ES_tradnl" dirty="0" smtClean="0"/>
          </a:p>
          <a:p>
            <a:r>
              <a:rPr lang="es-ES_tradnl" dirty="0" smtClean="0"/>
              <a:t> </a:t>
            </a:r>
          </a:p>
          <a:p>
            <a:endParaRPr lang="es-ES_tradnl" dirty="0" smtClean="0"/>
          </a:p>
          <a:p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1. ¿Qué es una API?  </a:t>
            </a: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183160" y="32175"/>
            <a:ext cx="484522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0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APPLICATION PROGRAMMING INTERFACE</a:t>
            </a:r>
            <a:endParaRPr lang="es-ES" sz="4000" u="sng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2050" name="Picture 2" descr="http://static.freepik.com/foto-gratis/base-de-datos-del-servidor_17-101513203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19884"/>
            <a:ext cx="589657" cy="72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834380" y="277404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solidFill>
                  <a:schemeClr val="bg2">
                    <a:lumMod val="50000"/>
                  </a:schemeClr>
                </a:solidFill>
              </a:rPr>
              <a:t>SERVIDOR</a:t>
            </a:r>
            <a:endParaRPr lang="es-E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82452" y="4256798"/>
            <a:ext cx="496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S.I</a:t>
            </a:r>
            <a:endParaRPr lang="es-E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7164288" y="4685074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CLIENTE</a:t>
            </a:r>
            <a:endParaRPr lang="es-E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4288" y="3264544"/>
            <a:ext cx="953468" cy="1234819"/>
          </a:xfrm>
          <a:prstGeom prst="rect">
            <a:avLst/>
          </a:prstGeom>
        </p:spPr>
      </p:pic>
      <p:cxnSp>
        <p:nvCxnSpPr>
          <p:cNvPr id="26" name="Conector recto de flecha 25"/>
          <p:cNvCxnSpPr/>
          <p:nvPr/>
        </p:nvCxnSpPr>
        <p:spPr>
          <a:xfrm>
            <a:off x="1331640" y="4365104"/>
            <a:ext cx="0" cy="720080"/>
          </a:xfrm>
          <a:prstGeom prst="straightConnector1">
            <a:avLst/>
          </a:pr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8" name="CuadroTexto 27"/>
          <p:cNvSpPr txBox="1"/>
          <p:nvPr/>
        </p:nvSpPr>
        <p:spPr>
          <a:xfrm>
            <a:off x="54364" y="5047410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API</a:t>
            </a:r>
          </a:p>
          <a:p>
            <a:pPr algn="ctr"/>
            <a:r>
              <a:rPr lang="es-ES_tradnl" sz="1200" dirty="0" smtClean="0">
                <a:solidFill>
                  <a:schemeClr val="bg2">
                    <a:lumMod val="50000"/>
                  </a:schemeClr>
                </a:solidFill>
              </a:rPr>
              <a:t>(Lenguaje </a:t>
            </a:r>
          </a:p>
          <a:p>
            <a:pPr algn="ctr"/>
            <a:r>
              <a:rPr lang="es-ES_tradnl" sz="1200" dirty="0" smtClean="0">
                <a:solidFill>
                  <a:schemeClr val="bg2">
                    <a:lumMod val="50000"/>
                  </a:schemeClr>
                </a:solidFill>
              </a:rPr>
              <a:t>de </a:t>
            </a:r>
          </a:p>
          <a:p>
            <a:pPr algn="ctr"/>
            <a:r>
              <a:rPr lang="es-ES_tradnl" sz="1200" dirty="0" smtClean="0">
                <a:solidFill>
                  <a:schemeClr val="bg2">
                    <a:lumMod val="50000"/>
                  </a:schemeClr>
                </a:solidFill>
              </a:rPr>
              <a:t>comunicación)</a:t>
            </a:r>
            <a:endParaRPr lang="es-ES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ectángulo 26">
            <a:hlinkClick r:id="rId6"/>
          </p:cNvPr>
          <p:cNvSpPr/>
          <p:nvPr/>
        </p:nvSpPr>
        <p:spPr>
          <a:xfrm>
            <a:off x="3347864" y="2646802"/>
            <a:ext cx="5492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2">
                    <a:lumMod val="50000"/>
                  </a:schemeClr>
                </a:solidFill>
                <a:hlinkClick r:id="rId6"/>
              </a:rPr>
              <a:t>http://api.gbif.org/v0.9/dataset?q=VAL&amp;country=SPAIN</a:t>
            </a:r>
            <a:endParaRPr lang="es-ES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0" name="Conector recto de flecha 29"/>
          <p:cNvCxnSpPr/>
          <p:nvPr/>
        </p:nvCxnSpPr>
        <p:spPr>
          <a:xfrm>
            <a:off x="7596336" y="2996952"/>
            <a:ext cx="0" cy="234250"/>
          </a:xfrm>
          <a:prstGeom prst="straightConnector1">
            <a:avLst/>
          </a:pr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Forma libre 30"/>
          <p:cNvSpPr/>
          <p:nvPr/>
        </p:nvSpPr>
        <p:spPr>
          <a:xfrm>
            <a:off x="1979080" y="3102708"/>
            <a:ext cx="4998951" cy="739118"/>
          </a:xfrm>
          <a:custGeom>
            <a:avLst/>
            <a:gdLst>
              <a:gd name="connsiteX0" fmla="*/ 3071446 w 3819618"/>
              <a:gd name="connsiteY0" fmla="*/ 0 h 669197"/>
              <a:gd name="connsiteX1" fmla="*/ 3610708 w 3819618"/>
              <a:gd name="connsiteY1" fmla="*/ 601784 h 669197"/>
              <a:gd name="connsiteX2" fmla="*/ 0 w 3819618"/>
              <a:gd name="connsiteY2" fmla="*/ 656492 h 669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9618" h="669197">
                <a:moveTo>
                  <a:pt x="3071446" y="0"/>
                </a:moveTo>
                <a:cubicBezTo>
                  <a:pt x="3597031" y="246184"/>
                  <a:pt x="4122616" y="492369"/>
                  <a:pt x="3610708" y="601784"/>
                </a:cubicBezTo>
                <a:cubicBezTo>
                  <a:pt x="3098800" y="711199"/>
                  <a:pt x="622626" y="653887"/>
                  <a:pt x="0" y="656492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/>
          <p:cNvSpPr txBox="1"/>
          <p:nvPr/>
        </p:nvSpPr>
        <p:spPr>
          <a:xfrm>
            <a:off x="5688274" y="291470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5" name="Forma libre 34"/>
          <p:cNvSpPr/>
          <p:nvPr/>
        </p:nvSpPr>
        <p:spPr>
          <a:xfrm>
            <a:off x="265564" y="3519883"/>
            <a:ext cx="799900" cy="1084155"/>
          </a:xfrm>
          <a:custGeom>
            <a:avLst/>
            <a:gdLst>
              <a:gd name="connsiteX0" fmla="*/ 805145 w 805145"/>
              <a:gd name="connsiteY0" fmla="*/ 244955 h 1160132"/>
              <a:gd name="connsiteX1" fmla="*/ 320591 w 805145"/>
              <a:gd name="connsiteY1" fmla="*/ 10493 h 1160132"/>
              <a:gd name="connsiteX2" fmla="*/ 160 w 805145"/>
              <a:gd name="connsiteY2" fmla="*/ 549755 h 1160132"/>
              <a:gd name="connsiteX3" fmla="*/ 359668 w 805145"/>
              <a:gd name="connsiteY3" fmla="*/ 1159355 h 1160132"/>
              <a:gd name="connsiteX4" fmla="*/ 750437 w 805145"/>
              <a:gd name="connsiteY4" fmla="*/ 651355 h 1160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5145" h="1160132">
                <a:moveTo>
                  <a:pt x="805145" y="244955"/>
                </a:moveTo>
                <a:cubicBezTo>
                  <a:pt x="629950" y="102324"/>
                  <a:pt x="454755" y="-40307"/>
                  <a:pt x="320591" y="10493"/>
                </a:cubicBezTo>
                <a:cubicBezTo>
                  <a:pt x="186427" y="61293"/>
                  <a:pt x="-6353" y="358278"/>
                  <a:pt x="160" y="549755"/>
                </a:cubicBezTo>
                <a:cubicBezTo>
                  <a:pt x="6673" y="741232"/>
                  <a:pt x="234622" y="1142422"/>
                  <a:pt x="359668" y="1159355"/>
                </a:cubicBezTo>
                <a:cubicBezTo>
                  <a:pt x="484714" y="1176288"/>
                  <a:pt x="617575" y="913821"/>
                  <a:pt x="750437" y="651355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-13973" y="319429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1834173" y="427408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6162436" y="41029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0" name="Conector recto de flecha 39"/>
          <p:cNvCxnSpPr/>
          <p:nvPr/>
        </p:nvCxnSpPr>
        <p:spPr>
          <a:xfrm flipV="1">
            <a:off x="1979080" y="4072528"/>
            <a:ext cx="4998951" cy="4544"/>
          </a:xfrm>
          <a:prstGeom prst="straightConnector1">
            <a:avLst/>
          </a:pr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CuadroTexto 42"/>
          <p:cNvSpPr txBox="1"/>
          <p:nvPr/>
        </p:nvSpPr>
        <p:spPr>
          <a:xfrm>
            <a:off x="5624750" y="4374258"/>
            <a:ext cx="14404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Respuesta</a:t>
            </a:r>
          </a:p>
          <a:p>
            <a:pPr algn="ctr"/>
            <a:r>
              <a:rPr lang="es-ES_tradnl" sz="2000" i="1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ES_tradnl" sz="2000" i="1" dirty="0" smtClean="0">
                <a:solidFill>
                  <a:schemeClr val="bg2">
                    <a:lumMod val="50000"/>
                  </a:schemeClr>
                </a:solidFill>
                <a:hlinkClick r:id="rId7"/>
              </a:rPr>
              <a:t>JSON</a:t>
            </a:r>
            <a:r>
              <a:rPr lang="es-ES_tradnl" sz="2000" i="1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s-ES" sz="2000" i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4" name="Conector recto 43"/>
          <p:cNvCxnSpPr/>
          <p:nvPr/>
        </p:nvCxnSpPr>
        <p:spPr>
          <a:xfrm>
            <a:off x="2122205" y="4186678"/>
            <a:ext cx="0" cy="1330554"/>
          </a:xfrm>
          <a:prstGeom prst="line">
            <a:avLst/>
          </a:prstGeom>
          <a:noFill/>
          <a:ln>
            <a:solidFill>
              <a:srgbClr val="C00000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6" name="CuadroTexto 45"/>
          <p:cNvSpPr txBox="1"/>
          <p:nvPr/>
        </p:nvSpPr>
        <p:spPr>
          <a:xfrm>
            <a:off x="2150010" y="4223255"/>
            <a:ext cx="3104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</a:rPr>
              <a:t>Sistema de registro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</a:rPr>
              <a:t>GBIF </a:t>
            </a:r>
            <a:r>
              <a:rPr lang="es-ES_tradnl" sz="1600" dirty="0" err="1" smtClean="0">
                <a:solidFill>
                  <a:schemeClr val="bg2">
                    <a:lumMod val="50000"/>
                  </a:schemeClr>
                </a:solidFill>
              </a:rPr>
              <a:t>Taxonomic</a:t>
            </a: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_tradnl" sz="1600" dirty="0" err="1" smtClean="0">
                <a:solidFill>
                  <a:schemeClr val="bg2">
                    <a:lumMod val="50000"/>
                  </a:schemeClr>
                </a:solidFill>
              </a:rPr>
              <a:t>Backbone</a:t>
            </a: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s-ES_tradnl" sz="1600" dirty="0" err="1" smtClean="0">
                <a:solidFill>
                  <a:schemeClr val="bg2">
                    <a:lumMod val="50000"/>
                  </a:schemeClr>
                </a:solidFill>
              </a:rPr>
              <a:t>nub</a:t>
            </a: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</a:rPr>
              <a:t>) (y otras checklist)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</a:rPr>
              <a:t>GBIF </a:t>
            </a:r>
            <a:r>
              <a:rPr lang="es-ES_tradnl" sz="1600" dirty="0" err="1" smtClean="0">
                <a:solidFill>
                  <a:schemeClr val="bg2">
                    <a:lumMod val="50000"/>
                  </a:schemeClr>
                </a:solidFill>
              </a:rPr>
              <a:t>Occurrence</a:t>
            </a: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</a:rPr>
              <a:t> Storage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</a:rPr>
              <a:t>Sistemas de </a:t>
            </a:r>
            <a:r>
              <a:rPr lang="es-ES_tradnl" sz="1600" dirty="0" err="1" smtClean="0">
                <a:solidFill>
                  <a:schemeClr val="bg2">
                    <a:lumMod val="50000"/>
                  </a:schemeClr>
                </a:solidFill>
              </a:rPr>
              <a:t>georreferenciación</a:t>
            </a:r>
            <a:endParaRPr lang="es-ES_tradnl" sz="16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5129204" y="3167498"/>
            <a:ext cx="1440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Solicitud</a:t>
            </a:r>
            <a:endParaRPr lang="es-ES" sz="20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-79701" y="3163521"/>
            <a:ext cx="1440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Análisis</a:t>
            </a:r>
            <a:endParaRPr lang="es-ES" sz="20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7497006" y="512406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6797888" y="5400430"/>
            <a:ext cx="1686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Visualización</a:t>
            </a:r>
          </a:p>
          <a:p>
            <a:pPr algn="ctr"/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</a:p>
          <a:p>
            <a:pPr algn="ctr"/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Lectura de la respuesta</a:t>
            </a:r>
            <a:endParaRPr lang="es-ES" sz="20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54364" y="5969212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solidFill>
                  <a:schemeClr val="bg2">
                    <a:lumMod val="50000"/>
                  </a:schemeClr>
                </a:solidFill>
              </a:rPr>
              <a:t>-CRUD-</a:t>
            </a:r>
            <a:endParaRPr lang="es-ES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3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59146"/>
              </p:ext>
            </p:extLst>
          </p:nvPr>
        </p:nvGraphicFramePr>
        <p:xfrm>
          <a:off x="107504" y="2434064"/>
          <a:ext cx="8856983" cy="2565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457574"/>
                <a:gridCol w="2706548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Comentarios sobre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 KNB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comentarios sobre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/network/{UUID}/comment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y añade un nuevo comentario asociado a la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/network/{UUID}/comment/{ID}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Borra un comentario.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05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NETWORKS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COMENTARIOS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4296096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24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634939"/>
              </p:ext>
            </p:extLst>
          </p:nvPr>
        </p:nvGraphicFramePr>
        <p:xfrm>
          <a:off x="107504" y="2434064"/>
          <a:ext cx="8856983" cy="25654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29955"/>
                <a:gridCol w="1032951"/>
                <a:gridCol w="1385566"/>
                <a:gridCol w="2778556"/>
                <a:gridCol w="805180"/>
                <a:gridCol w="1024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/network/{UUID}/constituents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2"/>
                        </a:rPr>
                        <a:t>OZCAM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 dataset que forman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la red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3BC13B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/network/{UUID}/constituents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un nuevo dataset asociado a esa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/network/{UUID}/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constituents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{ID}</a:t>
                      </a:r>
                      <a:endParaRPr lang="es-ES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Borra un dataset de esa red.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E04930"/>
                          </a:solidFill>
                          <a:latin typeface="Calibri" pitchFamily="34" charset="0"/>
                        </a:rPr>
                        <a:t>SI</a:t>
                      </a:r>
                      <a:endParaRPr lang="es-ES" dirty="0">
                        <a:solidFill>
                          <a:srgbClr val="E04930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605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NETWORKS </a:t>
            </a:r>
            <a:r>
              <a:rPr lang="es-ES_tradn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+ </a:t>
            </a:r>
            <a:r>
              <a:rPr lang="es-ES_tradnl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DATASET</a:t>
            </a:r>
            <a:endParaRPr lang="es-ES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51968" y="1556792"/>
            <a:ext cx="335999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6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1547664" y="4869160"/>
            <a:ext cx="59744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INFORMACIÓN DE ESPECIES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230580"/>
              </p:ext>
            </p:extLst>
          </p:nvPr>
        </p:nvGraphicFramePr>
        <p:xfrm>
          <a:off x="107505" y="2148324"/>
          <a:ext cx="8928992" cy="351292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40159"/>
                <a:gridCol w="1008112"/>
                <a:gridCol w="1512168"/>
                <a:gridCol w="1512168"/>
                <a:gridCol w="792088"/>
                <a:gridCol w="936104"/>
                <a:gridCol w="17281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 action="ppaction://hlinkfile"/>
                        </a:rPr>
                        <a:t>Species list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todos los nombres de la checklist.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itchFamily="34" charset="0"/>
                        </a:rPr>
                        <a:t>SI</a:t>
                      </a:r>
                    </a:p>
                    <a:p>
                      <a:pPr algn="ctr"/>
                      <a:r>
                        <a:rPr lang="es-ES_tradnl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(Explicación)</a:t>
                      </a:r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language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,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datasetKey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,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sourceId, name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{int}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Acalypha</a:t>
                      </a:r>
                      <a:endParaRPr lang="es-ES_tradnl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s-ES_tradnl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(*)</a:t>
                      </a:r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Devuelve información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sobre la </a:t>
                      </a:r>
                      <a:r>
                        <a:rPr lang="es-ES_tradnl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sp.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/species/{int}/verbatim</a:t>
                      </a:r>
                      <a:endParaRPr lang="es-ES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Devuelve el verbatim 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/species/{int}/name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Acalypha name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Información del nombre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NAME USAGE   </a:t>
            </a:r>
            <a:r>
              <a:rPr lang="es-ES_tradnl" sz="1100" u="none" dirty="0" smtClean="0"/>
              <a:t>(Introducción)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2135856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135836"/>
              </p:ext>
            </p:extLst>
          </p:nvPr>
        </p:nvGraphicFramePr>
        <p:xfrm>
          <a:off x="107505" y="1876908"/>
          <a:ext cx="8928992" cy="477784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40159"/>
                <a:gridCol w="1008112"/>
                <a:gridCol w="1728192"/>
                <a:gridCol w="1512168"/>
                <a:gridCol w="792088"/>
                <a:gridCol w="936104"/>
                <a:gridCol w="15121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/species/{int}/parents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Padres de Acalypha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los padres en la taxonomía.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language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{int}/c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hildren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Hijos de Acalypha</a:t>
                      </a:r>
                      <a:endParaRPr lang="es-ES_tradnl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 hijos de Acalypha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language</a:t>
                      </a:r>
                      <a:endParaRPr lang="es-ES" sz="1800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{int}/related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Relacionados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 con 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Acalypha</a:t>
                      </a:r>
                      <a:endParaRPr lang="es-ES_tradnl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 nombres afines de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otras checklist.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language, datasetKey</a:t>
                      </a:r>
                      <a:endParaRPr lang="es-ES" sz="1800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_tradnl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/species/{int}/synomyms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kern="120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+mn-ea"/>
                          <a:cs typeface="+mn-cs"/>
                          <a:hlinkClick r:id="rId6"/>
                        </a:rPr>
                        <a:t>Sinónimos de Orthotrichum gymnostomum</a:t>
                      </a:r>
                      <a:endParaRPr lang="es-ES" sz="1800" kern="1200" dirty="0" smtClean="0">
                        <a:solidFill>
                          <a:srgbClr val="C00000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ES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(*)</a:t>
                      </a:r>
                      <a:endParaRPr lang="es-ES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Devuelve los sinónimos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del nombre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language,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NAME USAGE   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2135856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135836"/>
              </p:ext>
            </p:extLst>
          </p:nvPr>
        </p:nvGraphicFramePr>
        <p:xfrm>
          <a:off x="179509" y="2116708"/>
          <a:ext cx="8784979" cy="30404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74152"/>
                <a:gridCol w="1381906"/>
                <a:gridCol w="2072861"/>
                <a:gridCol w="2072861"/>
                <a:gridCol w="12831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/species/{int}/descriptions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Descripciones del 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Lemur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 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catta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Descripciones sobre la especie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/species/{int}/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istributions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Distribución del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Lemur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catta</a:t>
                      </a:r>
                      <a:endParaRPr lang="es-ES_tradnl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 hijos de Acalypha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{int}/images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Imágenes del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Lemur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 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Catta</a:t>
                      </a:r>
                      <a:endParaRPr lang="es-ES_tradnl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s-ES_tradnl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(*)</a:t>
                      </a:r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Lista los nombres afines de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otras checklist.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NAME USAGE   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2135856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BÚSQUEDA DE NOMBRES   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379204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68096" y="2132856"/>
            <a:ext cx="7290055" cy="4023360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 Nos encontramos con 4 tipos de búsquedas las cuales se distinguen por cómo buscan la información, por el formato que devuelven y por el contenido sobre el cual realizan la búsqueda.</a:t>
            </a: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s-ES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Búsqueda simple: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Busca un nombres científicos a lo largo de todas las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checklist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Búsqueda aproximada: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 nombres científicos en el GBIF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Backbone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Taxonomy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pudiendo especificar la taxonomía.</a:t>
            </a: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3. </a:t>
            </a:r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Búsqueda completa: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Busca el nombre en varios campos: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scientific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vernacular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name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en la descripción de la especie, en la distribución y por toda la clasificación.</a:t>
            </a:r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4. </a:t>
            </a:r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Búsqueda autocompletada: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Buscar los 20 primeros registros cuyo nombre científico coincida.</a:t>
            </a:r>
            <a:endParaRPr lang="es-ES" b="1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es-ES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50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122111"/>
              </p:ext>
            </p:extLst>
          </p:nvPr>
        </p:nvGraphicFramePr>
        <p:xfrm>
          <a:off x="167637" y="2492896"/>
          <a:ext cx="8856983" cy="360436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67607"/>
                <a:gridCol w="1097325"/>
                <a:gridCol w="1881129"/>
                <a:gridCol w="1645988"/>
                <a:gridCol w="1018945"/>
                <a:gridCol w="16459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Puma  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concolor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Búsqueda exacta.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language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match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Oenante,</a:t>
                      </a:r>
                      <a:r>
                        <a:rPr lang="es-ES" sz="1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 Plantae, verbose = true</a:t>
                      </a:r>
                      <a:endParaRPr lang="es-ES" sz="18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Búsqueda aproximada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  <a:hlinkClick r:id="rId5"/>
                        </a:rPr>
                        <a:t>rank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name, strict, 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verbose (1=</a:t>
                      </a:r>
                      <a:r>
                        <a:rPr lang="en-US" sz="1800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muestra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los </a:t>
                      </a:r>
                      <a:r>
                        <a:rPr lang="en-US" sz="1800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descartados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), </a:t>
                      </a:r>
                      <a:r>
                        <a:rPr lang="en-U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kingdom, phylum, class, order, family, genus</a:t>
                      </a:r>
                      <a:endParaRPr lang="es-ES" sz="18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BÚSQUEDA DE NOMBRES   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379204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34380"/>
              </p:ext>
            </p:extLst>
          </p:nvPr>
        </p:nvGraphicFramePr>
        <p:xfrm>
          <a:off x="107504" y="2060848"/>
          <a:ext cx="8856983" cy="305572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4136"/>
                <a:gridCol w="1008112"/>
                <a:gridCol w="1944216"/>
                <a:gridCol w="1440160"/>
                <a:gridCol w="936104"/>
                <a:gridCol w="23042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search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Puma</a:t>
                      </a:r>
                      <a:endParaRPr lang="es-ES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hlinkClick r:id="rId3"/>
                      </a:endParaRPr>
                    </a:p>
                    <a:p>
                      <a:pPr algn="ctr"/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rank= Genus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Búsqueda completa.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q, datasetKey, rank, highertaxonKey, </a:t>
                      </a:r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  <a:hlinkClick r:id="rId4"/>
                        </a:rPr>
                        <a:t>status</a:t>
                      </a:r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kern="12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extinct</a:t>
                      </a:r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(status</a:t>
                      </a:r>
                      <a:r>
                        <a:rPr lang="es-ES" sz="180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s-ES" sz="1800" kern="1200" baseline="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bool</a:t>
                      </a:r>
                      <a:r>
                        <a:rPr lang="es-ES" sz="180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kern="12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habitat</a:t>
                      </a:r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(true=marine) </a:t>
                      </a:r>
                      <a:r>
                        <a:rPr lang="es-ES" sz="1800" kern="12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  <a:hlinkClick r:id="rId5"/>
                        </a:rPr>
                        <a:t>nameType</a:t>
                      </a:r>
                      <a:endParaRPr lang="es-ES" sz="1800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suggest</a:t>
                      </a:r>
                    </a:p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6"/>
                        </a:rPr>
                        <a:t>Buscar Puma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6"/>
                        </a:rPr>
                        <a:t> con en un </a:t>
                      </a:r>
                      <a:r>
                        <a:rPr lang="es-ES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6"/>
                        </a:rPr>
                        <a:t>dataset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6"/>
                        </a:rPr>
                        <a:t> específico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Búsqueda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simple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dirty="0" smtClean="0">
                          <a:solidFill>
                            <a:srgbClr val="3BC13B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q, datasetKey, </a:t>
                      </a:r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hlinkClick r:id="rId7"/>
                        </a:rPr>
                        <a:t>rank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BÚSQUEDA DE NOMBRES   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379204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749674"/>
              </p:ext>
            </p:extLst>
          </p:nvPr>
        </p:nvGraphicFramePr>
        <p:xfrm>
          <a:off x="107504" y="2060848"/>
          <a:ext cx="8856983" cy="15595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656184"/>
                <a:gridCol w="1152128"/>
                <a:gridCol w="1872208"/>
                <a:gridCol w="1368152"/>
                <a:gridCol w="1080120"/>
                <a:gridCol w="17281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/species/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parser/name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Análisis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 de Acalypha </a:t>
                      </a:r>
                    </a:p>
                    <a:p>
                      <a:pPr algn="ctr"/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y </a:t>
                      </a:r>
                    </a:p>
                    <a:p>
                      <a:pPr algn="ctr"/>
                      <a:r>
                        <a:rPr lang="es-ES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Lemur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 </a:t>
                      </a:r>
                      <a:r>
                        <a:rPr lang="es-ES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Catta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Analizador de nombres científicos.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name</a:t>
                      </a:r>
                      <a:endParaRPr lang="es-ES" sz="1800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PARSED NAMES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242388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4005064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Permite mostrar el análisis de varios nombres científicos.</a:t>
            </a:r>
          </a:p>
        </p:txBody>
      </p: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0865" y="2575563"/>
            <a:ext cx="8229600" cy="294166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 smtClean="0">
                <a:latin typeface="Calibri" panose="020F0502020204030204" pitchFamily="34" charset="0"/>
              </a:rPr>
              <a:t>{"offset":0,"limit":20,"endOfRecords":true,"results":</a:t>
            </a:r>
            <a:endParaRPr lang="es-ES" dirty="0">
              <a:latin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s-ES" dirty="0" smtClean="0">
                <a:latin typeface="Calibri" panose="020F0502020204030204" pitchFamily="34" charset="0"/>
              </a:rPr>
              <a:t>[{"</a:t>
            </a:r>
            <a:r>
              <a:rPr lang="es-ES" b="1" dirty="0" smtClean="0">
                <a:latin typeface="Calibri" panose="020F0502020204030204" pitchFamily="34" charset="0"/>
              </a:rPr>
              <a:t>key</a:t>
            </a:r>
            <a:r>
              <a:rPr lang="es-ES" dirty="0" smtClean="0">
                <a:latin typeface="Calibri" panose="020F0502020204030204" pitchFamily="34" charset="0"/>
              </a:rPr>
              <a:t>":2435099, "</a:t>
            </a:r>
            <a:r>
              <a:rPr lang="es-ES" b="1" dirty="0" smtClean="0">
                <a:latin typeface="Calibri" panose="020F0502020204030204" pitchFamily="34" charset="0"/>
              </a:rPr>
              <a:t>kingdom</a:t>
            </a:r>
            <a:r>
              <a:rPr lang="es-ES" dirty="0" smtClean="0">
                <a:latin typeface="Calibri" panose="020F0502020204030204" pitchFamily="34" charset="0"/>
              </a:rPr>
              <a:t>":"Animalia", "</a:t>
            </a:r>
            <a:r>
              <a:rPr lang="es-ES" b="1" dirty="0" smtClean="0">
                <a:latin typeface="Calibri" panose="020F0502020204030204" pitchFamily="34" charset="0"/>
              </a:rPr>
              <a:t>phylum</a:t>
            </a:r>
            <a:r>
              <a:rPr lang="es-ES" dirty="0" smtClean="0">
                <a:latin typeface="Calibri" panose="020F0502020204030204" pitchFamily="34" charset="0"/>
              </a:rPr>
              <a:t>":"</a:t>
            </a:r>
            <a:r>
              <a:rPr lang="es-ES" dirty="0" err="1" smtClean="0">
                <a:latin typeface="Calibri" panose="020F0502020204030204" pitchFamily="34" charset="0"/>
              </a:rPr>
              <a:t>Chordata</a:t>
            </a:r>
            <a:r>
              <a:rPr lang="es-ES" dirty="0" smtClean="0">
                <a:latin typeface="Calibri" panose="020F0502020204030204" pitchFamily="34" charset="0"/>
              </a:rPr>
              <a:t>", "</a:t>
            </a:r>
            <a:r>
              <a:rPr lang="es-ES" b="1" dirty="0" smtClean="0">
                <a:latin typeface="Calibri" panose="020F0502020204030204" pitchFamily="34" charset="0"/>
              </a:rPr>
              <a:t>clazz</a:t>
            </a:r>
            <a:r>
              <a:rPr lang="es-ES" dirty="0" smtClean="0">
                <a:latin typeface="Calibri" panose="020F0502020204030204" pitchFamily="34" charset="0"/>
              </a:rPr>
              <a:t>":"</a:t>
            </a:r>
            <a:r>
              <a:rPr lang="es-ES" dirty="0" err="1" smtClean="0">
                <a:latin typeface="Calibri" panose="020F0502020204030204" pitchFamily="34" charset="0"/>
              </a:rPr>
              <a:t>Mammalia</a:t>
            </a:r>
            <a:r>
              <a:rPr lang="es-ES" dirty="0" smtClean="0">
                <a:latin typeface="Calibri" panose="020F0502020204030204" pitchFamily="34" charset="0"/>
              </a:rPr>
              <a:t>", "</a:t>
            </a:r>
            <a:r>
              <a:rPr lang="es-ES" b="1" dirty="0" smtClean="0">
                <a:latin typeface="Calibri" panose="020F0502020204030204" pitchFamily="34" charset="0"/>
              </a:rPr>
              <a:t>order</a:t>
            </a:r>
            <a:r>
              <a:rPr lang="es-ES" dirty="0" smtClean="0">
                <a:latin typeface="Calibri" panose="020F0502020204030204" pitchFamily="34" charset="0"/>
              </a:rPr>
              <a:t>":"Carnivora","</a:t>
            </a:r>
            <a:r>
              <a:rPr lang="es-ES" b="1" dirty="0" smtClean="0">
                <a:latin typeface="Calibri" panose="020F0502020204030204" pitchFamily="34" charset="0"/>
              </a:rPr>
              <a:t>family</a:t>
            </a:r>
            <a:r>
              <a:rPr lang="es-ES" dirty="0" smtClean="0">
                <a:latin typeface="Calibri" panose="020F0502020204030204" pitchFamily="34" charset="0"/>
              </a:rPr>
              <a:t>":"Felidae","</a:t>
            </a:r>
            <a:r>
              <a:rPr lang="es-ES" b="1" dirty="0" smtClean="0">
                <a:latin typeface="Calibri" panose="020F0502020204030204" pitchFamily="34" charset="0"/>
              </a:rPr>
              <a:t>genus</a:t>
            </a:r>
            <a:r>
              <a:rPr lang="es-ES" dirty="0" smtClean="0">
                <a:latin typeface="Calibri" panose="020F0502020204030204" pitchFamily="34" charset="0"/>
              </a:rPr>
              <a:t>":"Puma","</a:t>
            </a:r>
            <a:r>
              <a:rPr lang="es-ES" b="1" dirty="0" smtClean="0">
                <a:latin typeface="Calibri" panose="020F0502020204030204" pitchFamily="34" charset="0"/>
              </a:rPr>
              <a:t>species</a:t>
            </a:r>
            <a:r>
              <a:rPr lang="es-ES" dirty="0" smtClean="0">
                <a:latin typeface="Calibri" panose="020F0502020204030204" pitchFamily="34" charset="0"/>
              </a:rPr>
              <a:t>":"Pumaconcolor","</a:t>
            </a:r>
            <a:r>
              <a:rPr lang="es-ES" b="1" dirty="0" smtClean="0">
                <a:latin typeface="Calibri" panose="020F0502020204030204" pitchFamily="34" charset="0"/>
              </a:rPr>
              <a:t>kingdomKey</a:t>
            </a:r>
            <a:r>
              <a:rPr lang="es-ES" dirty="0" smtClean="0">
                <a:latin typeface="Calibri" panose="020F0502020204030204" pitchFamily="34" charset="0"/>
              </a:rPr>
              <a:t>":1,"phylumKey":44,"</a:t>
            </a:r>
            <a:r>
              <a:rPr lang="es-ES" b="1" dirty="0">
                <a:latin typeface="Calibri" panose="020F0502020204030204" pitchFamily="34" charset="0"/>
              </a:rPr>
              <a:t>classKey</a:t>
            </a:r>
            <a:r>
              <a:rPr lang="es-ES" dirty="0" smtClean="0">
                <a:latin typeface="Calibri" panose="020F0502020204030204" pitchFamily="34" charset="0"/>
              </a:rPr>
              <a:t>":359,"</a:t>
            </a:r>
            <a:r>
              <a:rPr lang="es-ES" b="1" dirty="0">
                <a:latin typeface="Calibri" panose="020F0502020204030204" pitchFamily="34" charset="0"/>
              </a:rPr>
              <a:t>orderKey</a:t>
            </a:r>
            <a:r>
              <a:rPr lang="es-ES" dirty="0" smtClean="0">
                <a:latin typeface="Calibri" panose="020F0502020204030204" pitchFamily="34" charset="0"/>
              </a:rPr>
              <a:t>":732,"</a:t>
            </a:r>
            <a:r>
              <a:rPr lang="es-ES" b="1" dirty="0">
                <a:latin typeface="Calibri" panose="020F0502020204030204" pitchFamily="34" charset="0"/>
              </a:rPr>
              <a:t>familyKey</a:t>
            </a:r>
            <a:r>
              <a:rPr lang="es-ES" dirty="0" smtClean="0">
                <a:latin typeface="Calibri" panose="020F0502020204030204" pitchFamily="34" charset="0"/>
              </a:rPr>
              <a:t>":9703,"</a:t>
            </a:r>
            <a:r>
              <a:rPr lang="es-ES" b="1" dirty="0">
                <a:latin typeface="Calibri" panose="020F0502020204030204" pitchFamily="34" charset="0"/>
              </a:rPr>
              <a:t>genusKey</a:t>
            </a:r>
            <a:r>
              <a:rPr lang="es-ES" dirty="0" smtClean="0">
                <a:latin typeface="Calibri" panose="020F0502020204030204" pitchFamily="34" charset="0"/>
              </a:rPr>
              <a:t>":2435098,"</a:t>
            </a:r>
            <a:r>
              <a:rPr lang="es-ES" b="1" dirty="0" smtClean="0">
                <a:latin typeface="Calibri" panose="020F0502020204030204" pitchFamily="34" charset="0"/>
              </a:rPr>
              <a:t>speciesKey</a:t>
            </a:r>
            <a:r>
              <a:rPr lang="es-ES" dirty="0" smtClean="0">
                <a:latin typeface="Calibri" panose="020F0502020204030204" pitchFamily="34" charset="0"/>
              </a:rPr>
              <a:t>":2435099,"</a:t>
            </a:r>
            <a:r>
              <a:rPr lang="es-ES" b="1" dirty="0" smtClean="0">
                <a:latin typeface="Calibri" panose="020F0502020204030204" pitchFamily="34" charset="0"/>
              </a:rPr>
              <a:t>datasetKey</a:t>
            </a:r>
            <a:r>
              <a:rPr lang="es-ES" dirty="0" smtClean="0">
                <a:latin typeface="Calibri" panose="020F0502020204030204" pitchFamily="34" charset="0"/>
              </a:rPr>
              <a:t>":"d7dddbf4-2cf0-4f39-9b2a-bb099caae36c", "</a:t>
            </a:r>
            <a:r>
              <a:rPr lang="es-ES" b="1" dirty="0" smtClean="0">
                <a:latin typeface="Calibri" panose="020F0502020204030204" pitchFamily="34" charset="0"/>
              </a:rPr>
              <a:t>nubKey</a:t>
            </a:r>
            <a:r>
              <a:rPr lang="es-ES" dirty="0" smtClean="0">
                <a:latin typeface="Calibri" panose="020F0502020204030204" pitchFamily="34" charset="0"/>
              </a:rPr>
              <a:t>":2435099,"</a:t>
            </a:r>
            <a:r>
              <a:rPr lang="es-ES" b="1" dirty="0" smtClean="0">
                <a:latin typeface="Calibri" panose="020F0502020204030204" pitchFamily="34" charset="0"/>
              </a:rPr>
              <a:t>parentKey</a:t>
            </a:r>
            <a:r>
              <a:rPr lang="es-ES" dirty="0" smtClean="0">
                <a:latin typeface="Calibri" panose="020F0502020204030204" pitchFamily="34" charset="0"/>
              </a:rPr>
              <a:t>":2435098,"</a:t>
            </a:r>
            <a:r>
              <a:rPr lang="es-ES" b="1" dirty="0" smtClean="0">
                <a:latin typeface="Calibri" panose="020F0502020204030204" pitchFamily="34" charset="0"/>
              </a:rPr>
              <a:t>parent</a:t>
            </a:r>
            <a:r>
              <a:rPr lang="es-ES" dirty="0" smtClean="0">
                <a:latin typeface="Calibri" panose="020F0502020204030204" pitchFamily="34" charset="0"/>
              </a:rPr>
              <a:t>":"Puma","</a:t>
            </a:r>
            <a:r>
              <a:rPr lang="es-ES" b="1" dirty="0" smtClean="0">
                <a:latin typeface="Calibri" panose="020F0502020204030204" pitchFamily="34" charset="0"/>
              </a:rPr>
              <a:t>scientificName</a:t>
            </a:r>
            <a:r>
              <a:rPr lang="es-ES" dirty="0" smtClean="0">
                <a:latin typeface="Calibri" panose="020F0502020204030204" pitchFamily="34" charset="0"/>
              </a:rPr>
              <a:t>":"Puma con color (</a:t>
            </a:r>
            <a:r>
              <a:rPr lang="es-ES" dirty="0" err="1" smtClean="0">
                <a:latin typeface="Calibri" panose="020F0502020204030204" pitchFamily="34" charset="0"/>
              </a:rPr>
              <a:t>Linnaeus</a:t>
            </a:r>
            <a:r>
              <a:rPr lang="es-ES" dirty="0" smtClean="0">
                <a:latin typeface="Calibri" panose="020F0502020204030204" pitchFamily="34" charset="0"/>
              </a:rPr>
              <a:t>, 1771)","</a:t>
            </a:r>
            <a:r>
              <a:rPr lang="es-ES" b="1" dirty="0" err="1" smtClean="0">
                <a:latin typeface="Calibri" panose="020F0502020204030204" pitchFamily="34" charset="0"/>
              </a:rPr>
              <a:t>canonicalName</a:t>
            </a:r>
            <a:r>
              <a:rPr lang="es-ES" dirty="0" smtClean="0">
                <a:latin typeface="Calibri" panose="020F0502020204030204" pitchFamily="34" charset="0"/>
              </a:rPr>
              <a:t>":"Puma   </a:t>
            </a:r>
            <a:r>
              <a:rPr lang="es-ES" dirty="0" err="1" smtClean="0">
                <a:latin typeface="Calibri" panose="020F0502020204030204" pitchFamily="34" charset="0"/>
              </a:rPr>
              <a:t>concolor</a:t>
            </a:r>
            <a:r>
              <a:rPr lang="es-ES" dirty="0" smtClean="0">
                <a:latin typeface="Calibri" panose="020F0502020204030204" pitchFamily="34" charset="0"/>
              </a:rPr>
              <a:t>“ ,"</a:t>
            </a:r>
            <a:r>
              <a:rPr lang="es-ES" b="1" dirty="0" err="1" smtClean="0">
                <a:latin typeface="Calibri" panose="020F0502020204030204" pitchFamily="34" charset="0"/>
              </a:rPr>
              <a:t>vernacularName</a:t>
            </a:r>
            <a:r>
              <a:rPr lang="es-ES" dirty="0" smtClean="0">
                <a:latin typeface="Calibri" panose="020F0502020204030204" pitchFamily="34" charset="0"/>
              </a:rPr>
              <a:t>":"Puma", "</a:t>
            </a:r>
            <a:r>
              <a:rPr lang="es-ES" b="1" dirty="0" err="1" smtClean="0">
                <a:latin typeface="Calibri" panose="020F0502020204030204" pitchFamily="34" charset="0"/>
              </a:rPr>
              <a:t>authorship</a:t>
            </a:r>
            <a:r>
              <a:rPr lang="es-ES" dirty="0" smtClean="0">
                <a:latin typeface="Calibri" panose="020F0502020204030204" pitchFamily="34" charset="0"/>
              </a:rPr>
              <a:t>":"(Linnaeus,1771)“ ,"</a:t>
            </a:r>
            <a:r>
              <a:rPr lang="es-ES" b="1" dirty="0" smtClean="0">
                <a:latin typeface="Calibri" panose="020F0502020204030204" pitchFamily="34" charset="0"/>
              </a:rPr>
              <a:t>nameType</a:t>
            </a:r>
            <a:r>
              <a:rPr lang="es-ES" dirty="0" smtClean="0">
                <a:latin typeface="Calibri" panose="020F0502020204030204" pitchFamily="34" charset="0"/>
              </a:rPr>
              <a:t>":"</a:t>
            </a:r>
            <a:r>
              <a:rPr lang="es-ES" dirty="0" err="1" smtClean="0">
                <a:latin typeface="Calibri" panose="020F0502020204030204" pitchFamily="34" charset="0"/>
              </a:rPr>
              <a:t>WELLFORMED","</a:t>
            </a:r>
            <a:r>
              <a:rPr lang="es-ES" b="1" dirty="0" err="1" smtClean="0">
                <a:latin typeface="Calibri" panose="020F0502020204030204" pitchFamily="34" charset="0"/>
              </a:rPr>
              <a:t>rank</a:t>
            </a:r>
            <a:r>
              <a:rPr lang="es-ES" dirty="0" err="1" smtClean="0">
                <a:latin typeface="Calibri" panose="020F0502020204030204" pitchFamily="34" charset="0"/>
              </a:rPr>
              <a:t>":"SPECIES</a:t>
            </a:r>
            <a:r>
              <a:rPr lang="es-ES" dirty="0" smtClean="0">
                <a:latin typeface="Calibri" panose="020F0502020204030204" pitchFamily="34" charset="0"/>
              </a:rPr>
              <a:t>",  "</a:t>
            </a:r>
            <a:r>
              <a:rPr lang="es-ES" b="1" dirty="0" smtClean="0">
                <a:latin typeface="Calibri" panose="020F0502020204030204" pitchFamily="34" charset="0"/>
              </a:rPr>
              <a:t>origin</a:t>
            </a:r>
            <a:r>
              <a:rPr lang="es-ES" dirty="0" smtClean="0">
                <a:latin typeface="Calibri" panose="020F0502020204030204" pitchFamily="34" charset="0"/>
              </a:rPr>
              <a:t>":"SOURCE", "</a:t>
            </a:r>
            <a:r>
              <a:rPr lang="es-ES" b="1" dirty="0" smtClean="0">
                <a:latin typeface="Calibri" panose="020F0502020204030204" pitchFamily="34" charset="0"/>
              </a:rPr>
              <a:t>taxonomicStatus</a:t>
            </a:r>
            <a:r>
              <a:rPr lang="es-ES" dirty="0" smtClean="0">
                <a:latin typeface="Calibri" panose="020F0502020204030204" pitchFamily="34" charset="0"/>
              </a:rPr>
              <a:t>":"ACCEPTED", "</a:t>
            </a:r>
            <a:r>
              <a:rPr lang="es-ES" b="1" dirty="0" smtClean="0">
                <a:latin typeface="Calibri" panose="020F0502020204030204" pitchFamily="34" charset="0"/>
              </a:rPr>
              <a:t>nomenclaturalStatus</a:t>
            </a:r>
            <a:r>
              <a:rPr lang="es-ES" dirty="0" smtClean="0">
                <a:latin typeface="Calibri" panose="020F0502020204030204" pitchFamily="34" charset="0"/>
              </a:rPr>
              <a:t>":[],"</a:t>
            </a:r>
            <a:r>
              <a:rPr lang="es-ES" b="1" dirty="0" err="1">
                <a:latin typeface="Calibri" panose="020F0502020204030204" pitchFamily="34" charset="0"/>
              </a:rPr>
              <a:t>publishedIn</a:t>
            </a:r>
            <a:r>
              <a:rPr lang="es-ES" dirty="0" smtClean="0">
                <a:latin typeface="Calibri" panose="020F0502020204030204" pitchFamily="34" charset="0"/>
              </a:rPr>
              <a:t>":"</a:t>
            </a:r>
            <a:r>
              <a:rPr lang="es-ES" dirty="0" err="1" smtClean="0">
                <a:latin typeface="Calibri" panose="020F0502020204030204" pitchFamily="34" charset="0"/>
              </a:rPr>
              <a:t>Mantissa</a:t>
            </a:r>
            <a:r>
              <a:rPr lang="es-ES" dirty="0" smtClean="0">
                <a:latin typeface="Calibri" panose="020F0502020204030204" pitchFamily="34" charset="0"/>
              </a:rPr>
              <a:t> </a:t>
            </a:r>
            <a:r>
              <a:rPr lang="es-ES" dirty="0" err="1" smtClean="0">
                <a:latin typeface="Calibri" panose="020F0502020204030204" pitchFamily="34" charset="0"/>
              </a:rPr>
              <a:t>Plantarum</a:t>
            </a:r>
            <a:r>
              <a:rPr lang="es-ES" dirty="0" smtClean="0">
                <a:latin typeface="Calibri" panose="020F0502020204030204" pitchFamily="34" charset="0"/>
              </a:rPr>
              <a:t> vol. 2 p. 266","</a:t>
            </a:r>
            <a:r>
              <a:rPr lang="es-ES" b="1" dirty="0">
                <a:latin typeface="Calibri" panose="020F0502020204030204" pitchFamily="34" charset="0"/>
              </a:rPr>
              <a:t>accordingTo</a:t>
            </a:r>
            <a:r>
              <a:rPr lang="es-ES" dirty="0" smtClean="0">
                <a:latin typeface="Calibri" panose="020F0502020204030204" pitchFamily="34" charset="0"/>
              </a:rPr>
              <a:t>":"The Catalogue of </a:t>
            </a:r>
            <a:r>
              <a:rPr lang="es-ES" dirty="0" err="1" smtClean="0">
                <a:latin typeface="Calibri" panose="020F0502020204030204" pitchFamily="34" charset="0"/>
              </a:rPr>
              <a:t>Life</a:t>
            </a:r>
            <a:r>
              <a:rPr lang="es-ES" dirty="0" smtClean="0">
                <a:latin typeface="Calibri" panose="020F0502020204030204" pitchFamily="34" charset="0"/>
              </a:rPr>
              <a:t>, 3rd </a:t>
            </a:r>
            <a:r>
              <a:rPr lang="es-ES" dirty="0" err="1" smtClean="0">
                <a:latin typeface="Calibri" panose="020F0502020204030204" pitchFamily="34" charset="0"/>
              </a:rPr>
              <a:t>January</a:t>
            </a:r>
            <a:r>
              <a:rPr lang="es-ES" dirty="0" smtClean="0">
                <a:latin typeface="Calibri" panose="020F0502020204030204" pitchFamily="34" charset="0"/>
              </a:rPr>
              <a:t> 2011", "</a:t>
            </a:r>
            <a:r>
              <a:rPr lang="es-ES" b="1" dirty="0" smtClean="0">
                <a:latin typeface="Calibri" panose="020F0502020204030204" pitchFamily="34" charset="0"/>
              </a:rPr>
              <a:t>numDescendants</a:t>
            </a:r>
            <a:r>
              <a:rPr lang="es-ES" dirty="0" smtClean="0">
                <a:latin typeface="Calibri" panose="020F0502020204030204" pitchFamily="34" charset="0"/>
              </a:rPr>
              <a:t>":6, "</a:t>
            </a:r>
            <a:r>
              <a:rPr lang="es-ES" b="1" dirty="0" smtClean="0">
                <a:latin typeface="Calibri" panose="020F0502020204030204" pitchFamily="34" charset="0"/>
              </a:rPr>
              <a:t>identifiers</a:t>
            </a:r>
            <a:r>
              <a:rPr lang="es-ES" dirty="0" smtClean="0">
                <a:latin typeface="Calibri" panose="020F0502020204030204" pitchFamily="34" charset="0"/>
              </a:rPr>
              <a:t>":</a:t>
            </a:r>
            <a:r>
              <a:rPr lang="es-ES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[</a:t>
            </a:r>
            <a:r>
              <a:rPr lang="es-ES" dirty="0" smtClean="0">
                <a:latin typeface="Calibri" panose="020F0502020204030204" pitchFamily="34" charset="0"/>
              </a:rPr>
              <a:t>{"key":1155098,"usageKey":2435099,"datasetKey":"d7dddbf4-2cf0-4f39-9b2a-bb099caae36c","identifier":"119806678","type":"SOURCE_ID"}</a:t>
            </a:r>
            <a:r>
              <a:rPr lang="es-ES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]</a:t>
            </a:r>
            <a:r>
              <a:rPr lang="es-ES" dirty="0" smtClean="0">
                <a:latin typeface="Calibri" panose="020F0502020204030204" pitchFamily="34" charset="0"/>
              </a:rPr>
              <a:t>,"</a:t>
            </a:r>
            <a:r>
              <a:rPr lang="es-ES" b="1" dirty="0" smtClean="0">
                <a:latin typeface="Calibri" panose="020F0502020204030204" pitchFamily="34" charset="0"/>
              </a:rPr>
              <a:t>synonym</a:t>
            </a:r>
            <a:r>
              <a:rPr lang="es-ES" dirty="0" smtClean="0">
                <a:latin typeface="Calibri" panose="020F0502020204030204" pitchFamily="34" charset="0"/>
              </a:rPr>
              <a:t>":false, "</a:t>
            </a:r>
            <a:r>
              <a:rPr lang="es-ES" b="1" dirty="0" smtClean="0">
                <a:latin typeface="Calibri" panose="020F0502020204030204" pitchFamily="34" charset="0"/>
              </a:rPr>
              <a:t>sourceId</a:t>
            </a:r>
            <a:r>
              <a:rPr lang="es-ES" dirty="0" smtClean="0">
                <a:latin typeface="Calibri" panose="020F0502020204030204" pitchFamily="34" charset="0"/>
              </a:rPr>
              <a:t>":"119806678"}, …,{}]}</a:t>
            </a:r>
            <a:endParaRPr lang="es-ES" dirty="0">
              <a:latin typeface="Calibri" panose="020F0502020204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3183160" y="32175"/>
            <a:ext cx="484522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0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APPLICATION PROGRAMMING INTERFACE</a:t>
            </a:r>
            <a:endParaRPr lang="es-ES" sz="4000" u="sng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1. ¿Qué es una API?  </a:t>
            </a:r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787623" y="2059371"/>
            <a:ext cx="60070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dirty="0">
                <a:latin typeface="Calibri" panose="020F0502020204030204" pitchFamily="34" charset="0"/>
              </a:rPr>
              <a:t>- </a:t>
            </a:r>
            <a:r>
              <a:rPr lang="es-ES_tradnl" sz="2000" u="sng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FORMATO LIGERO DE INTERCAMBIO DE DATOS (</a:t>
            </a:r>
            <a:r>
              <a:rPr lang="es-ES" sz="2000" i="1" dirty="0">
                <a:hlinkClick r:id="rId4"/>
              </a:rPr>
              <a:t>JSON</a:t>
            </a:r>
            <a:r>
              <a:rPr lang="es-ES_tradnl" sz="2000" u="sng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):</a:t>
            </a:r>
            <a:endParaRPr lang="es-ES_tradnl" sz="2000" u="sng" dirty="0">
              <a:latin typeface="Calibri" panose="020F050202020403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65526" y="2564904"/>
            <a:ext cx="4078482" cy="228032"/>
          </a:xfrm>
          <a:prstGeom prst="rect">
            <a:avLst/>
          </a:prstGeom>
          <a:noFill/>
          <a:ln>
            <a:solidFill>
              <a:srgbClr val="C00000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244841" y="2309162"/>
            <a:ext cx="216024" cy="360040"/>
          </a:xfrm>
          <a:prstGeom prst="straightConnector1">
            <a:avLst/>
          </a:pr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Conector recto de flecha 12"/>
          <p:cNvCxnSpPr/>
          <p:nvPr/>
        </p:nvCxnSpPr>
        <p:spPr>
          <a:xfrm flipH="1">
            <a:off x="971600" y="5301208"/>
            <a:ext cx="360040" cy="0"/>
          </a:xfrm>
          <a:prstGeom prst="straightConnector1">
            <a:avLst/>
          </a:pr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611560" y="2996952"/>
            <a:ext cx="1080120" cy="0"/>
          </a:xfrm>
          <a:prstGeom prst="line">
            <a:avLst/>
          </a:prstGeom>
          <a:noFill/>
          <a:ln>
            <a:solidFill>
              <a:srgbClr val="C00000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460865" y="5157192"/>
            <a:ext cx="4687199" cy="0"/>
          </a:xfrm>
          <a:prstGeom prst="line">
            <a:avLst/>
          </a:prstGeom>
          <a:noFill/>
          <a:ln>
            <a:solidFill>
              <a:srgbClr val="C00000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547664" y="4941168"/>
            <a:ext cx="5616624" cy="0"/>
          </a:xfrm>
          <a:prstGeom prst="line">
            <a:avLst/>
          </a:prstGeom>
          <a:noFill/>
          <a:ln>
            <a:solidFill>
              <a:srgbClr val="C00000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3" name="Conector recto de flecha 32"/>
          <p:cNvCxnSpPr/>
          <p:nvPr/>
        </p:nvCxnSpPr>
        <p:spPr>
          <a:xfrm flipH="1" flipV="1">
            <a:off x="5148064" y="5085184"/>
            <a:ext cx="457708" cy="216024"/>
          </a:xfrm>
          <a:prstGeom prst="straightConnector1">
            <a:avLst/>
          </a:pr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Rectángulo 39"/>
          <p:cNvSpPr/>
          <p:nvPr/>
        </p:nvSpPr>
        <p:spPr>
          <a:xfrm>
            <a:off x="899592" y="5633314"/>
            <a:ext cx="68076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2000" dirty="0" smtClean="0">
                <a:latin typeface="Calibri" panose="020F0502020204030204" pitchFamily="34" charset="0"/>
              </a:rPr>
              <a:t>-</a:t>
            </a:r>
            <a:r>
              <a:rPr lang="es-ES_tradnl" sz="2000" u="sng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MANEJO DE LA RESPUESTA:</a:t>
            </a:r>
            <a:r>
              <a:rPr lang="es-ES_tradnl" sz="20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_tradnl" sz="16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hlinkClick r:id="rId5"/>
              </a:rPr>
              <a:t>http://</a:t>
            </a: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hlinkClick r:id="rId5"/>
              </a:rPr>
              <a:t>161.111.171.204/apidataportal.php</a:t>
            </a:r>
            <a:r>
              <a:rPr lang="es-ES_tradnl" sz="16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endParaRPr lang="es-ES_tradnl" sz="2000" u="sng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6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1475656" y="4653136"/>
            <a:ext cx="61206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INFORMACIÓN SOBRE OBSERVACIONES Y ESPECÍMENES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135836"/>
              </p:ext>
            </p:extLst>
          </p:nvPr>
        </p:nvGraphicFramePr>
        <p:xfrm>
          <a:off x="107505" y="3573016"/>
          <a:ext cx="8928992" cy="240040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440159"/>
                <a:gridCol w="1008112"/>
                <a:gridCol w="1728192"/>
                <a:gridCol w="1512168"/>
                <a:gridCol w="792088"/>
                <a:gridCol w="936104"/>
                <a:gridCol w="15121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Auth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/occurrence/{key}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Registro de </a:t>
                      </a:r>
                    </a:p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BC-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lich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Devuelve los detalles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de un registro.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NO</a:t>
                      </a:r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language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/occurrence/{key}/</a:t>
                      </a:r>
                    </a:p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verbatim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Verbatim del un registro de </a:t>
                      </a:r>
                    </a:p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BC-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lich</a:t>
                      </a:r>
                      <a:endParaRPr lang="es-ES_tradnl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Devuelve el verbatim de un registro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language</a:t>
                      </a:r>
                      <a:endParaRPr lang="es-ES" sz="1800" kern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OCCURENCES    </a:t>
            </a:r>
            <a:endParaRPr lang="es-ES" u="none" dirty="0"/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851968" y="1556792"/>
            <a:ext cx="2135856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Título"/>
          <p:cNvSpPr txBox="1">
            <a:spLocks/>
          </p:cNvSpPr>
          <p:nvPr/>
        </p:nvSpPr>
        <p:spPr>
          <a:xfrm>
            <a:off x="3131840" y="-45513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ESPECIMENES Y OBSERVACIONES</a:t>
            </a:r>
            <a:endParaRPr lang="es-ES" u="none" dirty="0"/>
          </a:p>
        </p:txBody>
      </p:sp>
      <p:cxnSp>
        <p:nvCxnSpPr>
          <p:cNvPr id="10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6028" y="187966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Estas API nos proporcionan servicios para obtener información de un registro de forma individual.</a:t>
            </a:r>
          </a:p>
          <a:p>
            <a:pPr lvl="1">
              <a:defRPr/>
            </a:pPr>
            <a:endParaRPr lang="es-ES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defRPr/>
            </a:pPr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NOTA: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La key es el GBIF_ID que podemos observar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hlinkClick r:id="rId7"/>
              </a:rPr>
              <a:t>en la ficha del registro.</a:t>
            </a:r>
            <a:endParaRPr lang="es-ES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995127"/>
              </p:ext>
            </p:extLst>
          </p:nvPr>
        </p:nvGraphicFramePr>
        <p:xfrm>
          <a:off x="107504" y="2239744"/>
          <a:ext cx="8856983" cy="375412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368152"/>
                <a:gridCol w="1008112"/>
                <a:gridCol w="1296144"/>
                <a:gridCol w="1368152"/>
                <a:gridCol w="1152128"/>
                <a:gridCol w="26642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/occurrence/search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Occurrence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 del 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dataset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 de la Universidad de Córdoba (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Fungi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-COFC)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Busca los registros a través del GBIF </a:t>
                      </a:r>
                      <a:r>
                        <a:rPr lang="es-ES_tradnl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occurrence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Storage y los ordena por relevancia.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3BC13B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3BC13B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datasetKey, year, month, latitude, longitude, country, publishingCountry, altitude, depth, institutionCode, collectionCode, catalogNumber, collectorName, </a:t>
                      </a:r>
                      <a:r>
                        <a:rPr lang="es-E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  <a:hlinkClick r:id="rId4"/>
                        </a:rPr>
                        <a:t>basisOfRecord</a:t>
                      </a:r>
                      <a:r>
                        <a:rPr lang="es-E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taxonKey, georeferenced, </a:t>
                      </a:r>
                      <a:r>
                        <a:rPr lang="es-E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  <a:hlinkClick r:id="rId5"/>
                        </a:rPr>
                        <a:t>geometry</a:t>
                      </a:r>
                      <a:r>
                        <a:rPr lang="es-ES" sz="1800" kern="12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s-ES" sz="1800" kern="12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  <a:hlinkClick r:id="rId6"/>
                        </a:rPr>
                        <a:t>spatialIssues</a:t>
                      </a:r>
                      <a:endParaRPr lang="es-ES" sz="1800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BÚSQUEDAS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-45513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ESPECIMENES Y OBSERVACIONES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191983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135836"/>
              </p:ext>
            </p:extLst>
          </p:nvPr>
        </p:nvGraphicFramePr>
        <p:xfrm>
          <a:off x="107504" y="1876908"/>
          <a:ext cx="8856983" cy="4402132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60240"/>
                <a:gridCol w="1008112"/>
                <a:gridCol w="1512168"/>
                <a:gridCol w="1368152"/>
                <a:gridCol w="1224136"/>
                <a:gridCol w="15841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Paging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/occurrence/search/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catalog_number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C.N que contengan GDA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Buscar por número de catálogo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q,</a:t>
                      </a:r>
                      <a:r>
                        <a:rPr lang="es-ES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 limit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/occurrence/search/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collection_code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Código de colección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 = SANT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Busca 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códigos de colección.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q, limit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/occurrence/search/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collector_name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Collector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 names = Jacint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Busca  nombres de colector.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q, limit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/occurrence/search/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institution_code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6"/>
                        </a:rPr>
                        <a:t>Instituciones que contengan MA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Busca las instituciones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800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</a:t>
                      </a:r>
                      <a:endParaRPr lang="es-ES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q, limit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BÚSQUEDAS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-45513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ESPECIMENES Y OBSERVACIONES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191983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135836"/>
              </p:ext>
            </p:extLst>
          </p:nvPr>
        </p:nvGraphicFramePr>
        <p:xfrm>
          <a:off x="179512" y="2132856"/>
          <a:ext cx="8784976" cy="416093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745305"/>
                <a:gridCol w="1281142"/>
                <a:gridCol w="2287754"/>
                <a:gridCol w="24707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</a:t>
                      </a:r>
                      <a:r>
                        <a:rPr lang="es-ES_tradnl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count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Número total de registros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country </a:t>
                      </a:r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alibri" pitchFamily="34" charset="0"/>
                          <a:hlinkClick r:id="rId4"/>
                        </a:rPr>
                        <a:t>(NO ISO)</a:t>
                      </a:r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,</a:t>
                      </a:r>
                      <a:r>
                        <a:rPr lang="es-ES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 georeferenced,</a:t>
                      </a:r>
                    </a:p>
                    <a:p>
                      <a:r>
                        <a:rPr lang="es-ES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BasisOfRecord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count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Schema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Listado de 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schemas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 soportados.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count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basis_of_record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6"/>
                        </a:rPr>
                        <a:t>Número de registros por Basis of Record.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</a:t>
                      </a:r>
                      <a:r>
                        <a:rPr lang="es-ES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count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year</a:t>
                      </a:r>
                    </a:p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7"/>
                        </a:rPr>
                        <a:t>Cuenta de registros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7"/>
                        </a:rPr>
                        <a:t> por año.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ESTADÍSTICAS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-45513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ESPECIMENES Y OBSERVACIONES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227987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878405"/>
              </p:ext>
            </p:extLst>
          </p:nvPr>
        </p:nvGraphicFramePr>
        <p:xfrm>
          <a:off x="179512" y="2084288"/>
          <a:ext cx="8784976" cy="39370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160240"/>
                <a:gridCol w="1008112"/>
                <a:gridCol w="1800200"/>
                <a:gridCol w="1872208"/>
                <a:gridCol w="1944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itchFamily="34" charset="0"/>
                        </a:rPr>
                        <a:t>URL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Método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Respuesta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Descripción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itchFamily="34" charset="0"/>
                        </a:rPr>
                        <a:t>Parámetros</a:t>
                      </a:r>
                      <a:endParaRPr lang="es-E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/occurrence/counts/ datasets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3"/>
                        </a:rPr>
                        <a:t>Cuenta los registros de todos los datasets GBIF.ES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Contabiliza el número de registros por dataset país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country,</a:t>
                      </a:r>
                      <a:r>
                        <a:rPr lang="es-ES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 nubkey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/occurrence/counts/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Countries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4"/>
                        </a:rPr>
                        <a:t>Registros cuyo origen es España.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Contabiliza todos registros cuyo país de origen es el escrito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publishingCountry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947524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/occurrence/counts/</a:t>
                      </a:r>
                    </a:p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publishingCountry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hlinkClick r:id="rId5"/>
                        </a:rPr>
                        <a:t>Agrupa por país de origen los registros de España.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Cuenta todos los registros publicados en ese</a:t>
                      </a:r>
                      <a:r>
                        <a:rPr lang="es-E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país</a:t>
                      </a:r>
                      <a:r>
                        <a:rPr lang="es-ES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country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INVENTARIO</a:t>
            </a:r>
            <a:endParaRPr lang="es-ES" u="none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3131840" y="-45513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INFORMACIÓN DE ESPECIMENES Y OBSERVACIONES</a:t>
            </a:r>
            <a:endParaRPr lang="es-ES" u="none" dirty="0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851968" y="1556792"/>
            <a:ext cx="1919832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85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1475656" y="4653136"/>
            <a:ext cx="6120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MAPAS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649" y="4815778"/>
            <a:ext cx="5233193" cy="2042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6491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WEB MAP TILE SERVICE: FORMATO    </a:t>
            </a:r>
            <a:endParaRPr lang="es-ES" u="none" dirty="0"/>
          </a:p>
        </p:txBody>
      </p:sp>
      <p:cxnSp>
        <p:nvCxnSpPr>
          <p:cNvPr id="16" name="Conector recto 15"/>
          <p:cNvCxnSpPr/>
          <p:nvPr/>
        </p:nvCxnSpPr>
        <p:spPr>
          <a:xfrm>
            <a:off x="851968" y="1562888"/>
            <a:ext cx="5160192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Título"/>
          <p:cNvSpPr txBox="1">
            <a:spLocks/>
          </p:cNvSpPr>
          <p:nvPr/>
        </p:nvSpPr>
        <p:spPr>
          <a:xfrm>
            <a:off x="3131840" y="-45513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MAPAS</a:t>
            </a:r>
            <a:endParaRPr lang="es-ES" u="none" dirty="0"/>
          </a:p>
        </p:txBody>
      </p:sp>
      <p:cxnSp>
        <p:nvCxnSpPr>
          <p:cNvPr id="10" name="Conector recto 14"/>
          <p:cNvCxnSpPr/>
          <p:nvPr/>
        </p:nvCxnSpPr>
        <p:spPr>
          <a:xfrm>
            <a:off x="4572000" y="692696"/>
            <a:ext cx="1944216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6028" y="1844824"/>
            <a:ext cx="84724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s-ES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hlinkClick r:id="rId6"/>
              </a:rPr>
              <a:t>http://api.gbif.org/v0.9/map/density/tile?x={x}&amp;y={y}&amp;z={z</a:t>
            </a:r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hlinkClick r:id="rId6"/>
              </a:rPr>
              <a:t>}</a:t>
            </a:r>
            <a:endParaRPr lang="es-ES" b="1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defRPr/>
            </a:pPr>
            <a:endParaRPr lang="es-ES" b="1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defRPr/>
            </a:pPr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Parámetros:</a:t>
            </a:r>
          </a:p>
          <a:p>
            <a:pPr marL="800100" lvl="1" indent="-342900">
              <a:buFont typeface="Calibri" pitchFamily="34" charset="0"/>
              <a:buChar char="⁻"/>
              <a:defRPr/>
            </a:pP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type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–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oligatorio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– TAXON, DATASET,COUNTRY,PUBLISHER</a:t>
            </a:r>
          </a:p>
          <a:p>
            <a:pPr marL="800100" lvl="1" indent="-342900">
              <a:buFont typeface="Calibri" pitchFamily="34" charset="0"/>
              <a:buChar char="⁻"/>
              <a:defRPr/>
            </a:pPr>
            <a:r>
              <a:rPr lang="es-ES" dirty="0" err="1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ey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– obligatorio –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taxon_key</a:t>
            </a:r>
            <a:r>
              <a:rPr lang="es-ES" dirty="0" err="1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,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uuid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del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dataset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/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publisher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o el ISO country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code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  <a:p>
            <a:pPr marL="800100" lvl="1" indent="-342900">
              <a:buFont typeface="Calibri" pitchFamily="34" charset="0"/>
              <a:buChar char="⁻"/>
              <a:defRPr/>
            </a:pP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resolution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– opcional (por defecto =1, {1,2,4,..,16}) Densidad</a:t>
            </a:r>
          </a:p>
          <a:p>
            <a:pPr marL="800100" lvl="1" indent="-342900">
              <a:buFont typeface="Calibri" pitchFamily="34" charset="0"/>
              <a:buChar char="⁻"/>
              <a:defRPr/>
            </a:pPr>
            <a:r>
              <a:rPr lang="es-ES" dirty="0" err="1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l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ayer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 - opcional – Nos permite definir las capas de información que queramos que sean visualizadas.</a:t>
            </a:r>
          </a:p>
          <a:p>
            <a:pPr marL="800100" lvl="1" indent="-342900">
              <a:buFont typeface="Calibri" pitchFamily="34" charset="0"/>
              <a:buChar char="⁻"/>
              <a:defRPr/>
            </a:pP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palette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– opcional – Permite seleccionar el juego de colores con el cual queremos que se coloreen las cantidades de datos mostrados.</a:t>
            </a:r>
          </a:p>
          <a:p>
            <a:pPr marL="800100" lvl="1" indent="-342900">
              <a:buFont typeface="Calibri" pitchFamily="34" charset="0"/>
              <a:buChar char="⁻"/>
              <a:defRPr/>
            </a:pP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saturation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&amp;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hue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: Cuando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saturation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=true, el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hue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puede tomar un valor entre 0 y 1.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11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WEB MAP TILE SERVICE    </a:t>
            </a:r>
            <a:endParaRPr lang="es-ES" u="none" dirty="0"/>
          </a:p>
        </p:txBody>
      </p:sp>
      <p:cxnSp>
        <p:nvCxnSpPr>
          <p:cNvPr id="16" name="Conector recto 15"/>
          <p:cNvCxnSpPr/>
          <p:nvPr/>
        </p:nvCxnSpPr>
        <p:spPr>
          <a:xfrm>
            <a:off x="851968" y="1562888"/>
            <a:ext cx="3576016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Título"/>
          <p:cNvSpPr txBox="1">
            <a:spLocks/>
          </p:cNvSpPr>
          <p:nvPr/>
        </p:nvSpPr>
        <p:spPr>
          <a:xfrm>
            <a:off x="3131840" y="-45513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MAPAS</a:t>
            </a:r>
            <a:endParaRPr lang="es-ES" u="none" dirty="0"/>
          </a:p>
        </p:txBody>
      </p:sp>
      <p:cxnSp>
        <p:nvCxnSpPr>
          <p:cNvPr id="10" name="Conector recto 14"/>
          <p:cNvCxnSpPr/>
          <p:nvPr/>
        </p:nvCxnSpPr>
        <p:spPr>
          <a:xfrm>
            <a:off x="4572000" y="692696"/>
            <a:ext cx="1944216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6028" y="1879664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Esta api nos permite visualizar contenido de GBIF en mapas interactivos.</a:t>
            </a:r>
          </a:p>
          <a:p>
            <a:pPr lvl="1">
              <a:defRPr/>
            </a:pPr>
            <a:endParaRPr lang="es-ES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defRPr/>
            </a:pPr>
            <a:r>
              <a:rPr lang="es-ES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Características soportadas:</a:t>
            </a:r>
          </a:p>
          <a:p>
            <a:pPr lvl="1">
              <a:defRPr/>
            </a:pPr>
            <a:endParaRPr lang="es-ES" b="1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Capas para country,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dataset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,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taxon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species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,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subspecies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o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higer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taxon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),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publisher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Permite personalizar el color o definir un propio estilo en el cual se muestras los datos.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Permite filtrar los contenidos mostrados por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Basis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of Record.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Ej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: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Specimens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,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Observations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,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Fossils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etc.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Dependiendo del tipo de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Basis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of record se puede especificar el periodo por décadas.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Ej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: Un mapa que nos muestre todas las observaciones de una especie desde 1970.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s-ES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defRPr/>
            </a:pPr>
            <a:r>
              <a:rPr lang="es-ES" u="sng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NOTA: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se puede usar con la api de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googel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maps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, con la librería de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leaflet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JS o con simples mapas en JS. Estas </a:t>
            </a:r>
            <a:r>
              <a:rPr lang="es-ES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liberías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permiten la visualización de las capas de datos sobre la capa geográficas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3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CASOS PRÁCTICOS:</a:t>
            </a:r>
            <a:endParaRPr lang="es-ES" u="none" dirty="0"/>
          </a:p>
        </p:txBody>
      </p:sp>
      <p:cxnSp>
        <p:nvCxnSpPr>
          <p:cNvPr id="16" name="Conector recto 15"/>
          <p:cNvCxnSpPr/>
          <p:nvPr/>
        </p:nvCxnSpPr>
        <p:spPr>
          <a:xfrm>
            <a:off x="851968" y="1562888"/>
            <a:ext cx="2855936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Título"/>
          <p:cNvSpPr txBox="1">
            <a:spLocks/>
          </p:cNvSpPr>
          <p:nvPr/>
        </p:nvSpPr>
        <p:spPr>
          <a:xfrm>
            <a:off x="3131840" y="-45513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MAPAS</a:t>
            </a:r>
            <a:endParaRPr lang="es-ES" u="none" dirty="0"/>
          </a:p>
        </p:txBody>
      </p:sp>
      <p:cxnSp>
        <p:nvCxnSpPr>
          <p:cNvPr id="10" name="Conector recto 14"/>
          <p:cNvCxnSpPr/>
          <p:nvPr/>
        </p:nvCxnSpPr>
        <p:spPr>
          <a:xfrm>
            <a:off x="4572000" y="692696"/>
            <a:ext cx="1944216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6028" y="1879664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</a:rPr>
              <a:t>Mapa de observaciones y especímenes.</a:t>
            </a:r>
          </a:p>
          <a:p>
            <a:pPr lvl="1"/>
            <a:r>
              <a:rPr lang="es-ES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hlinkClick r:id="rId5"/>
              </a:rPr>
              <a:t>http://www.gbif.es/occurrenceMap.html</a:t>
            </a:r>
            <a:endParaRPr lang="es-E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s-E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800100" lvl="1" indent="-342900">
              <a:buFont typeface="+mj-lt"/>
              <a:buAutoNum type="arabicPeriod" startAt="2"/>
            </a:pPr>
            <a:r>
              <a:rPr lang="es-ES" dirty="0" smtClean="0">
                <a:solidFill>
                  <a:schemeClr val="bg2">
                    <a:lumMod val="50000"/>
                  </a:schemeClr>
                </a:solidFill>
              </a:rPr>
              <a:t>Mapa con Filtrados.</a:t>
            </a:r>
          </a:p>
          <a:p>
            <a:pPr lvl="1"/>
            <a:r>
              <a:rPr lang="es-ES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hlinkClick r:id="rId6"/>
              </a:rPr>
              <a:t>http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hlinkClick r:id="rId6"/>
              </a:rPr>
              <a:t>://www.gbif.es/Map.html</a:t>
            </a:r>
            <a:endParaRPr lang="es-E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s-ES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s-ES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s-E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42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dirty="0" smtClean="0"/>
              <a:t>1. ¿Qué es una API?  </a:t>
            </a:r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183160" y="32175"/>
            <a:ext cx="484522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000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APPLICATION PROGRAMMING INTERFACE</a:t>
            </a:r>
            <a:endParaRPr lang="es-ES" sz="4000" u="sng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768096" y="2060848"/>
            <a:ext cx="7290055" cy="4023360"/>
          </a:xfrm>
        </p:spPr>
        <p:txBody>
          <a:bodyPr/>
          <a:lstStyle/>
          <a:p>
            <a:r>
              <a:rPr lang="es-ES_tradnl" dirty="0" smtClean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es-ES_tradnl" dirty="0" smtClean="0"/>
              <a:t> </a:t>
            </a:r>
            <a:r>
              <a:rPr lang="es-ES_tradnl" u="sng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EJEMPLOS y APLICACIONES:</a:t>
            </a:r>
          </a:p>
          <a:p>
            <a:pPr marL="173736" lvl="1" indent="0">
              <a:buNone/>
            </a:pPr>
            <a:endParaRPr lang="es-ES_tradnl" u="sng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6636" lvl="1" indent="-342900">
              <a:buClr>
                <a:schemeClr val="bg2">
                  <a:lumMod val="50000"/>
                </a:schemeClr>
              </a:buClr>
              <a:buAutoNum type="arabicPeriod"/>
            </a:pP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API del 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Open </a:t>
            </a:r>
            <a:r>
              <a:rPr lang="es-ES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Geospatial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Consortium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hlinkClick r:id="rId4" tooltip="Acceso al portal de OGC"/>
              </a:rPr>
              <a:t>OGC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) aportadas por actores participantes en el proyecto IDEE. 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hlinkClick r:id="rId5"/>
              </a:rPr>
              <a:t>http://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hlinkClick r:id="rId5"/>
              </a:rPr>
              <a:t>www.idee.es/web/guest/ejemplos-de-api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516636" lvl="1" indent="-342900">
              <a:buClr>
                <a:schemeClr val="bg2">
                  <a:lumMod val="50000"/>
                </a:schemeClr>
              </a:buClr>
              <a:buFont typeface="Wingdings 3" pitchFamily="18" charset="2"/>
              <a:buAutoNum type="arabicPeriod"/>
            </a:pP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API de Google </a:t>
            </a:r>
            <a:r>
              <a:rPr lang="es-ES_tradnl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Maps</a:t>
            </a: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: </a:t>
            </a:r>
            <a:r>
              <a:rPr lang="es-ES" dirty="0">
                <a:hlinkClick r:id="rId6"/>
              </a:rPr>
              <a:t>Sitio Oficial</a:t>
            </a:r>
            <a:r>
              <a:rPr lang="es-ES" dirty="0"/>
              <a:t> y </a:t>
            </a:r>
            <a:r>
              <a:rPr lang="es-ES" dirty="0">
                <a:hlinkClick r:id="rId7"/>
              </a:rPr>
              <a:t>Documentación</a:t>
            </a:r>
            <a:r>
              <a:rPr lang="es-ES" dirty="0" smtClean="0"/>
              <a:t>.</a:t>
            </a:r>
            <a:endParaRPr lang="es-ES_tradnl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6636" lvl="1" indent="-342900">
              <a:buClr>
                <a:schemeClr val="bg2">
                  <a:lumMod val="50000"/>
                </a:schemeClr>
              </a:buClr>
              <a:buFont typeface="Wingdings 3" pitchFamily="18" charset="2"/>
              <a:buAutoNum type="arabicPeriod"/>
            </a:pP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Youtube: </a:t>
            </a:r>
            <a:r>
              <a:rPr lang="es-ES" dirty="0">
                <a:hlinkClick r:id="rId8"/>
              </a:rPr>
              <a:t>Sitio Oficial</a:t>
            </a:r>
            <a:r>
              <a:rPr lang="es-ES" dirty="0"/>
              <a:t> y </a:t>
            </a:r>
            <a:r>
              <a:rPr lang="es-ES" dirty="0">
                <a:hlinkClick r:id="rId9"/>
              </a:rPr>
              <a:t>Documentación</a:t>
            </a:r>
            <a:r>
              <a:rPr lang="es-ES" dirty="0" smtClean="0"/>
              <a:t>.</a:t>
            </a:r>
            <a:endParaRPr lang="es-ES_tradnl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6636" lvl="1" indent="-342900">
              <a:buClr>
                <a:schemeClr val="bg2">
                  <a:lumMod val="50000"/>
                </a:schemeClr>
              </a:buClr>
              <a:buFont typeface="Wingdings 3" pitchFamily="18" charset="2"/>
              <a:buAutoNum type="arabicPeriod"/>
            </a:pP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Amazon S3: </a:t>
            </a:r>
            <a:r>
              <a:rPr lang="es-ES" dirty="0">
                <a:hlinkClick r:id="rId10"/>
              </a:rPr>
              <a:t>Sitio Oficial</a:t>
            </a:r>
            <a:r>
              <a:rPr lang="es-ES" dirty="0"/>
              <a:t> y </a:t>
            </a:r>
            <a:r>
              <a:rPr lang="es-ES" dirty="0">
                <a:hlinkClick r:id="rId11"/>
              </a:rPr>
              <a:t>Documentación</a:t>
            </a:r>
            <a:r>
              <a:rPr lang="es-ES" dirty="0" smtClean="0"/>
              <a:t>.</a:t>
            </a:r>
            <a:endParaRPr lang="es-ES_tradnl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6636" lvl="1" indent="-342900">
              <a:buClr>
                <a:schemeClr val="bg2">
                  <a:lumMod val="50000"/>
                </a:schemeClr>
              </a:buClr>
              <a:buFont typeface="Wingdings 3" pitchFamily="18" charset="2"/>
              <a:buAutoNum type="arabicPeriod"/>
            </a:pP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Facebook: </a:t>
            </a:r>
            <a:r>
              <a:rPr lang="es-ES" dirty="0">
                <a:hlinkClick r:id="rId12"/>
              </a:rPr>
              <a:t>Sitio Oficial</a:t>
            </a:r>
            <a:r>
              <a:rPr lang="es-ES" dirty="0"/>
              <a:t> y </a:t>
            </a:r>
            <a:r>
              <a:rPr lang="es-ES" dirty="0">
                <a:hlinkClick r:id="rId13"/>
              </a:rPr>
              <a:t>Documentación</a:t>
            </a:r>
            <a:r>
              <a:rPr lang="es-ES" dirty="0" smtClean="0"/>
              <a:t>.</a:t>
            </a:r>
            <a:endParaRPr lang="es-ES_tradnl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6636" lvl="1" indent="-342900">
              <a:buClr>
                <a:schemeClr val="bg2">
                  <a:lumMod val="50000"/>
                </a:schemeClr>
              </a:buClr>
              <a:buFont typeface="Wingdings 3" pitchFamily="18" charset="2"/>
              <a:buAutoNum type="arabicPeriod"/>
            </a:pPr>
            <a:r>
              <a:rPr lang="es-ES_tradnl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Flickr: </a:t>
            </a:r>
            <a:r>
              <a:rPr lang="es-ES" dirty="0">
                <a:hlinkClick r:id="rId14"/>
              </a:rPr>
              <a:t>Sitio Oficial</a:t>
            </a:r>
            <a:r>
              <a:rPr lang="es-ES" dirty="0"/>
              <a:t> y </a:t>
            </a:r>
            <a:r>
              <a:rPr lang="es-ES" dirty="0">
                <a:hlinkClick r:id="rId15"/>
              </a:rPr>
              <a:t>Documentación</a:t>
            </a:r>
            <a:r>
              <a:rPr lang="es-ES" dirty="0"/>
              <a:t>.</a:t>
            </a:r>
          </a:p>
          <a:p>
            <a:pPr marL="516636" lvl="1" indent="-342900">
              <a:buAutoNum type="arabicPeriod"/>
            </a:pPr>
            <a:endParaRPr lang="es-ES_tradnl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6636" lvl="1" indent="-342900">
              <a:buAutoNum type="arabicPeriod"/>
            </a:pPr>
            <a:endParaRPr lang="es-ES_tradnl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endParaRPr lang="es-ES_tradnl" u="sng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310896" lvl="2" indent="0">
              <a:buNone/>
            </a:pPr>
            <a:endParaRPr lang="es-ES_tradnl" dirty="0" smtClean="0"/>
          </a:p>
          <a:p>
            <a:endParaRPr lang="es-ES_tradnl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473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1475656" y="4653136"/>
            <a:ext cx="6120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ANEXO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4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2276872"/>
            <a:ext cx="7290055" cy="4023360"/>
          </a:xfrm>
        </p:spPr>
        <p:txBody>
          <a:bodyPr>
            <a:normAutofit/>
          </a:bodyPr>
          <a:lstStyle/>
          <a:p>
            <a:pPr lvl="1"/>
            <a:r>
              <a:rPr lang="es-ES" sz="2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hlinkClick r:id="rId2"/>
              </a:rPr>
              <a:t>GBIF </a:t>
            </a:r>
            <a:r>
              <a:rPr lang="es-ES" sz="2200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hlinkClick r:id="rId2"/>
              </a:rPr>
              <a:t>Taxonomic</a:t>
            </a:r>
            <a:r>
              <a:rPr lang="es-ES" sz="2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hlinkClick r:id="rId2"/>
              </a:rPr>
              <a:t> </a:t>
            </a:r>
            <a:r>
              <a:rPr lang="es-ES" sz="2200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hlinkClick r:id="rId2"/>
              </a:rPr>
              <a:t>Backbone</a:t>
            </a:r>
            <a:r>
              <a:rPr lang="es-ES" sz="2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s-ES" sz="2200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nub</a:t>
            </a:r>
            <a:r>
              <a:rPr lang="es-ES" sz="2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 marL="128016" lvl="1" indent="0">
              <a:buNone/>
            </a:pPr>
            <a:endParaRPr lang="es-ES" sz="2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s-ES" sz="22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Vocabularios controlados:</a:t>
            </a:r>
          </a:p>
          <a:p>
            <a:pPr lvl="2"/>
            <a:r>
              <a:rPr lang="es-ES" sz="1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hlinkClick r:id="rId3"/>
              </a:rPr>
              <a:t>http://builds.gbif.org/view/Common/job/gbif-api/site/apidocs/allclasses-noframe.html</a:t>
            </a:r>
            <a:r>
              <a:rPr lang="es-ES" sz="1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5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6" name="Imagen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7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REFERENCIAS</a:t>
            </a:r>
            <a:endParaRPr lang="es-ES" u="none" dirty="0"/>
          </a:p>
        </p:txBody>
      </p:sp>
      <p:cxnSp>
        <p:nvCxnSpPr>
          <p:cNvPr id="8" name="Conector recto 14"/>
          <p:cNvCxnSpPr/>
          <p:nvPr/>
        </p:nvCxnSpPr>
        <p:spPr>
          <a:xfrm>
            <a:off x="4620258" y="692696"/>
            <a:ext cx="187220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15"/>
          <p:cNvCxnSpPr/>
          <p:nvPr/>
        </p:nvCxnSpPr>
        <p:spPr>
          <a:xfrm flipV="1">
            <a:off x="851968" y="1556792"/>
            <a:ext cx="206384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ANEXO</a:t>
            </a:r>
            <a:endParaRPr lang="es-ES" u="none" dirty="0"/>
          </a:p>
        </p:txBody>
      </p:sp>
    </p:spTree>
    <p:extLst>
      <p:ext uri="{BB962C8B-B14F-4D97-AF65-F5344CB8AC3E}">
        <p14:creationId xmlns:p14="http://schemas.microsoft.com/office/powerpoint/2010/main" val="247672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2362200"/>
          </a:xfrm>
          <a:prstGeom prst="rect">
            <a:avLst/>
          </a:prstGeom>
        </p:spPr>
      </p:pic>
      <p:cxnSp>
        <p:nvCxnSpPr>
          <p:cNvPr id="9" name="Straight Connector 7"/>
          <p:cNvCxnSpPr/>
          <p:nvPr/>
        </p:nvCxnSpPr>
        <p:spPr>
          <a:xfrm>
            <a:off x="3059832" y="4437112"/>
            <a:ext cx="2880320" cy="0"/>
          </a:xfrm>
          <a:prstGeom prst="line">
            <a:avLst/>
          </a:prstGeom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1089948" y="4869160"/>
            <a:ext cx="70824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SISTEMA DE REGISTRO - DATASET</a:t>
            </a:r>
            <a:endParaRPr lang="es-E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1 Título"/>
          <p:cNvSpPr>
            <a:spLocks noGrp="1"/>
          </p:cNvSpPr>
          <p:nvPr>
            <p:ph type="title"/>
          </p:nvPr>
        </p:nvSpPr>
        <p:spPr>
          <a:xfrm>
            <a:off x="-73024" y="2924944"/>
            <a:ext cx="9217024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err="1" smtClean="0">
                <a:latin typeface="Calibri" panose="020F0502020204030204" pitchFamily="34" charset="0"/>
              </a:rPr>
              <a:t>Application</a:t>
            </a:r>
            <a:r>
              <a:rPr lang="es-ES" sz="4000" dirty="0" smtClean="0">
                <a:latin typeface="Calibri" panose="020F0502020204030204" pitchFamily="34" charset="0"/>
              </a:rPr>
              <a:t> </a:t>
            </a:r>
            <a:r>
              <a:rPr lang="es-ES" sz="4000" dirty="0" err="1" smtClean="0">
                <a:latin typeface="Calibri" panose="020F0502020204030204" pitchFamily="34" charset="0"/>
              </a:rPr>
              <a:t>Programming</a:t>
            </a:r>
            <a:r>
              <a:rPr lang="es-ES" sz="4000" dirty="0" smtClean="0">
                <a:latin typeface="Calibri" panose="020F0502020204030204" pitchFamily="34" charset="0"/>
              </a:rPr>
              <a:t> Interface</a:t>
            </a:r>
            <a:br>
              <a:rPr lang="es-ES" sz="4000" dirty="0" smtClean="0">
                <a:latin typeface="Calibri" panose="020F0502020204030204" pitchFamily="34" charset="0"/>
              </a:rPr>
            </a:br>
            <a:r>
              <a:rPr lang="es-ES" sz="4000" dirty="0" smtClean="0">
                <a:latin typeface="Calibri" panose="020F0502020204030204" pitchFamily="34" charset="0"/>
              </a:rPr>
              <a:t>(API)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74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9991"/>
              </p:ext>
            </p:extLst>
          </p:nvPr>
        </p:nvGraphicFramePr>
        <p:xfrm>
          <a:off x="107505" y="2060848"/>
          <a:ext cx="8928992" cy="411988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856136"/>
                <a:gridCol w="952175"/>
                <a:gridCol w="1186407"/>
                <a:gridCol w="1705362"/>
                <a:gridCol w="708631"/>
                <a:gridCol w="939631"/>
                <a:gridCol w="15806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baseline="0" dirty="0" smtClean="0">
                          <a:latin typeface="Calibri" panose="020F0502020204030204" pitchFamily="34" charset="0"/>
                        </a:rPr>
                        <a:t>URL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Método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Respuesta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Descripción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Auth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Paging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Calibri" panose="020F0502020204030204" pitchFamily="34" charset="0"/>
                        </a:rPr>
                        <a:t>Parámetros</a:t>
                      </a:r>
                      <a:endParaRPr lang="es-E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Listado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 de los 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2"/>
                        </a:rPr>
                        <a:t>dataset.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Lista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todos los dataset del S.I.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3BC13B"/>
                          </a:solidFill>
                          <a:latin typeface="Calibri" panose="020F0502020204030204" pitchFamily="34" charset="0"/>
                        </a:rPr>
                        <a:t>SI</a:t>
                      </a:r>
                    </a:p>
                    <a:p>
                      <a:pPr algn="ctr"/>
                      <a:r>
                        <a:rPr lang="es-ES_tradnl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(Explicación)</a:t>
                      </a:r>
                      <a:endParaRPr lang="es-E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q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,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country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3"/>
                        </a:rPr>
                        <a:t>,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hlinkClick r:id="rId4"/>
                        </a:rPr>
                        <a:t>type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</a:rPr>
                        <a:t>identifier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s-ES_tradnl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 panose="020F0502020204030204" pitchFamily="34" charset="0"/>
                          <a:hlinkClick r:id="rId5"/>
                        </a:rPr>
                        <a:t>identifierType</a:t>
                      </a:r>
                      <a:endParaRPr lang="es-ES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POST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UUID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Crea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un nuevo dataset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6"/>
                        </a:rPr>
                        <a:t>UUID</a:t>
                      </a:r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GET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7"/>
                        </a:rPr>
                        <a:t>Detalles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hlinkClick r:id="rId7"/>
                        </a:rPr>
                        <a:t> de MA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Detalles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del dataset.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PUT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Actualiza el dataset.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/dataset/{UUID}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DELETE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Borra el</a:t>
                      </a:r>
                      <a:r>
                        <a:rPr lang="es-ES_tradnl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 dataset.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800" kern="1200" dirty="0" smtClean="0">
                          <a:solidFill>
                            <a:srgbClr val="E0493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</a:t>
                      </a:r>
                      <a:endParaRPr lang="es-ES" sz="1800" kern="1200" dirty="0">
                        <a:solidFill>
                          <a:srgbClr val="E0493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</a:rPr>
                        <a:t>NO</a:t>
                      </a:r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CuadroTexto 10"/>
          <p:cNvSpPr txBox="1"/>
          <p:nvPr/>
        </p:nvSpPr>
        <p:spPr>
          <a:xfrm>
            <a:off x="745232" y="1124744"/>
            <a:ext cx="476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28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u="none" dirty="0" smtClean="0"/>
              <a:t>DATASET</a:t>
            </a:r>
            <a:endParaRPr lang="es-ES" u="none" dirty="0"/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851968" y="1556792"/>
            <a:ext cx="1343768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771800" cy="91440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71800" y="-1"/>
            <a:ext cx="6372200" cy="911733"/>
          </a:xfrm>
          <a:prstGeom prst="rect">
            <a:avLst/>
          </a:prstGeom>
        </p:spPr>
      </p:pic>
      <p:sp>
        <p:nvSpPr>
          <p:cNvPr id="24" name="1 Título"/>
          <p:cNvSpPr txBox="1">
            <a:spLocks/>
          </p:cNvSpPr>
          <p:nvPr/>
        </p:nvSpPr>
        <p:spPr>
          <a:xfrm>
            <a:off x="3131840" y="32175"/>
            <a:ext cx="4896544" cy="882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  <a:lvl1pPr algn="ctr">
              <a:spcBef>
                <a:spcPct val="0"/>
              </a:spcBef>
              <a:buNone/>
              <a:defRPr sz="40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s-ES_tradnl" sz="3600" u="none" dirty="0" smtClean="0"/>
              <a:t>SISTEMA</a:t>
            </a:r>
            <a:r>
              <a:rPr lang="es-ES_tradnl" u="none" dirty="0" smtClean="0"/>
              <a:t> </a:t>
            </a:r>
            <a:r>
              <a:rPr lang="es-ES_tradnl" u="none" dirty="0"/>
              <a:t>DE </a:t>
            </a:r>
            <a:r>
              <a:rPr lang="es-ES_tradnl" u="none" dirty="0" smtClean="0"/>
              <a:t>REGISTRO</a:t>
            </a:r>
            <a:endParaRPr lang="es-ES" u="none" dirty="0"/>
          </a:p>
        </p:txBody>
      </p:sp>
      <p:cxnSp>
        <p:nvCxnSpPr>
          <p:cNvPr id="25" name="Conector recto 24"/>
          <p:cNvCxnSpPr/>
          <p:nvPr/>
        </p:nvCxnSpPr>
        <p:spPr>
          <a:xfrm flipV="1">
            <a:off x="3239852" y="692696"/>
            <a:ext cx="4680520" cy="6096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2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2420</TotalTime>
  <Words>5811</Words>
  <Application>Microsoft Office PowerPoint</Application>
  <PresentationFormat>Presentación en pantalla (4:3)</PresentationFormat>
  <Paragraphs>1860</Paragraphs>
  <Slides>71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71</vt:i4>
      </vt:variant>
    </vt:vector>
  </HeadingPairs>
  <TitlesOfParts>
    <vt:vector size="72" baseType="lpstr">
      <vt:lpstr>Integral</vt:lpstr>
      <vt:lpstr> Application Programming Interface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  <vt:lpstr>Presentación de PowerPoint</vt:lpstr>
      <vt:lpstr>Presentación de PowerPoint</vt:lpstr>
      <vt:lpstr> Application Programming Interface (API)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API´s Application Programming Interface</dc:title>
  <dc:creator>Santiago sm. Martinez de la Riva</dc:creator>
  <cp:lastModifiedBy>Santiago sm. Martinez de la Riva</cp:lastModifiedBy>
  <cp:revision>186</cp:revision>
  <dcterms:created xsi:type="dcterms:W3CDTF">2014-02-25T08:00:41Z</dcterms:created>
  <dcterms:modified xsi:type="dcterms:W3CDTF">2014-03-05T08:36:41Z</dcterms:modified>
</cp:coreProperties>
</file>