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41" r:id="rId2"/>
  </p:sldMasterIdLst>
  <p:notesMasterIdLst>
    <p:notesMasterId r:id="rId23"/>
  </p:notesMasterIdLst>
  <p:handoutMasterIdLst>
    <p:handoutMasterId r:id="rId24"/>
  </p:handoutMasterIdLst>
  <p:sldIdLst>
    <p:sldId id="368" r:id="rId3"/>
    <p:sldId id="345" r:id="rId4"/>
    <p:sldId id="349" r:id="rId5"/>
    <p:sldId id="287" r:id="rId6"/>
    <p:sldId id="364" r:id="rId7"/>
    <p:sldId id="361" r:id="rId8"/>
    <p:sldId id="362" r:id="rId9"/>
    <p:sldId id="337" r:id="rId10"/>
    <p:sldId id="352" r:id="rId11"/>
    <p:sldId id="294" r:id="rId12"/>
    <p:sldId id="295" r:id="rId13"/>
    <p:sldId id="340" r:id="rId14"/>
    <p:sldId id="341" r:id="rId15"/>
    <p:sldId id="321" r:id="rId16"/>
    <p:sldId id="365" r:id="rId17"/>
    <p:sldId id="360" r:id="rId18"/>
    <p:sldId id="334" r:id="rId19"/>
    <p:sldId id="363" r:id="rId20"/>
    <p:sldId id="327" r:id="rId21"/>
    <p:sldId id="343" r:id="rId22"/>
  </p:sldIdLst>
  <p:sldSz cx="9144000" cy="6858000" type="screen4x3"/>
  <p:notesSz cx="6858000" cy="9144000"/>
  <p:defaultTextStyle>
    <a:defPPr>
      <a:defRPr lang="en-US"/>
    </a:defPPr>
    <a:lvl1pPr algn="r" rtl="0" fontAlgn="base">
      <a:lnSpc>
        <a:spcPct val="90000"/>
      </a:lnSpc>
      <a:spcBef>
        <a:spcPct val="20000"/>
      </a:spcBef>
      <a:spcAft>
        <a:spcPct val="0"/>
      </a:spcAft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r" rtl="0" fontAlgn="base">
      <a:lnSpc>
        <a:spcPct val="90000"/>
      </a:lnSpc>
      <a:spcBef>
        <a:spcPct val="20000"/>
      </a:spcBef>
      <a:spcAft>
        <a:spcPct val="0"/>
      </a:spcAft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r" rtl="0" fontAlgn="base">
      <a:lnSpc>
        <a:spcPct val="90000"/>
      </a:lnSpc>
      <a:spcBef>
        <a:spcPct val="20000"/>
      </a:spcBef>
      <a:spcAft>
        <a:spcPct val="0"/>
      </a:spcAft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r" rtl="0" fontAlgn="base">
      <a:lnSpc>
        <a:spcPct val="90000"/>
      </a:lnSpc>
      <a:spcBef>
        <a:spcPct val="20000"/>
      </a:spcBef>
      <a:spcAft>
        <a:spcPct val="0"/>
      </a:spcAft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r" rtl="0" fontAlgn="base">
      <a:lnSpc>
        <a:spcPct val="90000"/>
      </a:lnSpc>
      <a:spcBef>
        <a:spcPct val="20000"/>
      </a:spcBef>
      <a:spcAft>
        <a:spcPct val="0"/>
      </a:spcAft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B3"/>
    <a:srgbClr val="503500"/>
    <a:srgbClr val="FF0000"/>
    <a:srgbClr val="FF3300"/>
    <a:srgbClr val="CCFFFF"/>
    <a:srgbClr val="CCFFCC"/>
    <a:srgbClr val="004368"/>
    <a:srgbClr val="AB8015"/>
    <a:srgbClr val="E4E4E4"/>
    <a:srgbClr val="ED8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359" autoAdjust="0"/>
  </p:normalViewPr>
  <p:slideViewPr>
    <p:cSldViewPr snapToGrid="0">
      <p:cViewPr varScale="1">
        <p:scale>
          <a:sx n="100" d="100"/>
          <a:sy n="100" d="100"/>
        </p:scale>
        <p:origin x="-1224" y="-96"/>
      </p:cViewPr>
      <p:guideLst>
        <p:guide orient="horz" pos="795"/>
        <p:guide pos="572"/>
      </p:guideLst>
    </p:cSldViewPr>
  </p:slideViewPr>
  <p:outlineViewPr>
    <p:cViewPr>
      <p:scale>
        <a:sx n="33" d="100"/>
        <a:sy n="33" d="100"/>
      </p:scale>
      <p:origin x="0" y="1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13814601-5743-4D0D-AE89-C9EB2DC7CA8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781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A6988B11-34F2-4AAC-8CDF-8A0F706C573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85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3515D6D-2663-4E5C-8EEC-BA27BEF9C671}" type="slidenum">
              <a:rPr lang="en-GB" sz="1200" baseline="0" smtClean="0">
                <a:latin typeface="Times New Roman" pitchFamily="18" charset="0"/>
              </a:rPr>
              <a:pPr eaLnBrk="1" hangingPunct="1"/>
              <a:t>1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883A123-0B47-436A-9683-F87F45872016}" type="slidenum">
              <a:rPr lang="en-GB" sz="1200" baseline="0" smtClean="0">
                <a:latin typeface="Times New Roman" pitchFamily="18" charset="0"/>
              </a:rPr>
              <a:pPr eaLnBrk="1" hangingPunct="1"/>
              <a:t>10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2D63350-A6E3-4FE7-994C-E8B1CB2D9746}" type="slidenum">
              <a:rPr lang="en-GB" sz="1200" baseline="0" smtClean="0">
                <a:latin typeface="Times New Roman" pitchFamily="18" charset="0"/>
              </a:rPr>
              <a:pPr eaLnBrk="1" hangingPunct="1"/>
              <a:t>11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20160C2-2B39-424C-8726-C9CC799FCAA1}" type="slidenum">
              <a:rPr lang="en-GB" sz="1200" baseline="0" smtClean="0">
                <a:latin typeface="Times New Roman" pitchFamily="18" charset="0"/>
              </a:rPr>
              <a:pPr eaLnBrk="1" hangingPunct="1"/>
              <a:t>12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D612D8C-D2BA-4FC8-8019-3D41A5B6E3DD}" type="slidenum">
              <a:rPr lang="en-GB" sz="1200" baseline="0" smtClean="0">
                <a:latin typeface="Times New Roman" pitchFamily="18" charset="0"/>
              </a:rPr>
              <a:pPr eaLnBrk="1" hangingPunct="1"/>
              <a:t>13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CBA81B0-EE00-4BBB-9199-8BF5ECB81F9D}" type="slidenum">
              <a:rPr lang="en-GB" sz="1200" baseline="0" smtClean="0">
                <a:latin typeface="Times New Roman" pitchFamily="18" charset="0"/>
              </a:rPr>
              <a:pPr eaLnBrk="1" hangingPunct="1"/>
              <a:t>14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378BC54-C41F-4BB6-A441-5A7DCB0D6DAB}" type="slidenum">
              <a:rPr lang="en-GB" sz="1200" baseline="0" smtClean="0">
                <a:latin typeface="Times New Roman" pitchFamily="18" charset="0"/>
              </a:rPr>
              <a:pPr eaLnBrk="1" hangingPunct="1"/>
              <a:t>17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F1C7C1A-44EC-4191-B083-C7D90FB3900A}" type="slidenum">
              <a:rPr lang="en-GB" sz="1200" baseline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GB" sz="1200" baseline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B8AE950-4BC5-4946-B5CC-243D614A60E2}" type="slidenum">
              <a:rPr lang="en-GB" sz="1200" baseline="0" smtClean="0">
                <a:latin typeface="Times New Roman" pitchFamily="18" charset="0"/>
              </a:rPr>
              <a:pPr eaLnBrk="1" hangingPunct="1"/>
              <a:t>19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04805DB-40FE-4F60-AF24-67838191CDFA}" type="slidenum">
              <a:rPr lang="en-GB" sz="1200" baseline="0" smtClean="0">
                <a:latin typeface="Times New Roman" pitchFamily="18" charset="0"/>
              </a:rPr>
              <a:pPr eaLnBrk="1" hangingPunct="1"/>
              <a:t>20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CBA67CE-F115-4A93-8CE1-93D9B7BF6028}" type="slidenum">
              <a:rPr lang="en-GB" sz="1200" baseline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GB" sz="1200" baseline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CBA67CE-F115-4A93-8CE1-93D9B7BF6028}" type="slidenum">
              <a:rPr lang="en-GB" sz="1200" baseline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GB" sz="1200" baseline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6D108F8-A841-4C12-BA45-02C231C0A9E4}" type="slidenum">
              <a:rPr lang="en-GB" sz="1200" baseline="0" smtClean="0">
                <a:latin typeface="Times New Roman" pitchFamily="18" charset="0"/>
              </a:rPr>
              <a:pPr eaLnBrk="1" hangingPunct="1"/>
              <a:t>4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EC945D8-56C4-41DF-92B1-2A9BB24C1300}" type="slidenum">
              <a:rPr lang="en-GB" sz="1200" baseline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GB" sz="1200" baseline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880B02F-722C-4096-A7C0-B214E60795FF}" type="slidenum">
              <a:rPr lang="en-GB" sz="1200" baseline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GB" sz="1200" baseline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34A340E-6164-4A8A-A714-2EB3F62AAFA2}" type="slidenum">
              <a:rPr lang="en-GB" sz="1200" baseline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GB" sz="1200" baseline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_tradnl" sz="8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19F2995-73DB-4501-93E3-5F7B5DF60C32}" type="slidenum">
              <a:rPr lang="en-GB" sz="1200" baseline="0" smtClean="0">
                <a:latin typeface="Times New Roman" pitchFamily="18" charset="0"/>
              </a:rPr>
              <a:pPr eaLnBrk="1" hangingPunct="1"/>
              <a:t>8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19F2995-73DB-4501-93E3-5F7B5DF60C32}" type="slidenum">
              <a:rPr lang="en-GB" sz="1200" baseline="0" smtClean="0">
                <a:latin typeface="Times New Roman" pitchFamily="18" charset="0"/>
              </a:rPr>
              <a:pPr eaLnBrk="1" hangingPunct="1"/>
              <a:t>9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s-ES"/>
              <a:t>Click to edit Master title style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E5F6FF"/>
                </a:solidFill>
              </a:defRPr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4256F68-0DE4-45A6-9389-D062383C39F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580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DD660-AA42-4ECB-8D2F-0CBE2B06517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78162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8F9D-5AB5-49D8-BC69-AD92E2E06AD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942354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42A22-8AA2-435C-B6B1-74DA66B2374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11432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16/06/2014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74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16/06/2014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318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16/06/2014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959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16/06/2014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44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16/06/2014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7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16/06/2014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36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16/06/2014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87F40-0B53-49FD-AA84-1E2ABD9E0C2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99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16/06/2014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04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16/06/2014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434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16/06/2014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483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16/06/2014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68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183EF-84DE-44CC-97FE-B66CC5408A5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6412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5AB8B-BC40-4626-B41A-B183950EE63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83821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5386-1C59-4CEE-8D7C-B65D20588A2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97121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7AC20-DE51-4CA0-A343-93567666AE1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57655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83EE-97D8-4166-9E4C-62547FCC93B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11870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15787-4559-4C5E-B703-410FB1D2863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20618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D9D00-2A7C-475D-B13E-69699CA804C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84768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aseline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24625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aseline="0">
                <a:solidFill>
                  <a:srgbClr val="E5F6FF"/>
                </a:solidFill>
                <a:latin typeface="Tahom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23ADB37-7867-4131-9BB0-088B4B78ED3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  <p:pic>
        <p:nvPicPr>
          <p:cNvPr id="3" name="2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39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035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035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035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035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03500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035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035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035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035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E07D2-349A-466F-AC97-D1B928F11867}" type="datetimeFigureOut">
              <a:rPr lang="es-ES" smtClean="0"/>
              <a:pPr/>
              <a:t>16/06/2014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7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es/InformeColecciones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bif.org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21"/>
            <a:ext cx="9144000" cy="6464401"/>
          </a:xfrm>
          <a:prstGeom prst="rect">
            <a:avLst/>
          </a:prstGeom>
        </p:spPr>
      </p:pic>
      <p:cxnSp>
        <p:nvCxnSpPr>
          <p:cNvPr id="4" name="3 Conector recto"/>
          <p:cNvCxnSpPr/>
          <p:nvPr/>
        </p:nvCxnSpPr>
        <p:spPr>
          <a:xfrm>
            <a:off x="0" y="4848225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 bwMode="auto">
          <a:xfrm>
            <a:off x="-3697" y="4848225"/>
            <a:ext cx="9144000" cy="2009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26" y="5125270"/>
            <a:ext cx="1710428" cy="1710428"/>
          </a:xfrm>
          <a:prstGeom prst="rect">
            <a:avLst/>
          </a:prstGeom>
        </p:spPr>
      </p:pic>
      <p:pic>
        <p:nvPicPr>
          <p:cNvPr id="12" name="11 Imagen" descr="GBIF_logo_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95" y="5295433"/>
            <a:ext cx="1026651" cy="99713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349931" y="5399926"/>
            <a:ext cx="4572000" cy="9971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s-ES" sz="1400" baseline="0" dirty="0" smtClean="0">
                <a:solidFill>
                  <a:srgbClr val="15A0B3"/>
                </a:solidFill>
                <a:cs typeface="Calibri" pitchFamily="34" charset="0"/>
              </a:rPr>
              <a:t>Cristina Villaverde</a:t>
            </a:r>
          </a:p>
          <a:p>
            <a:pPr marL="342900" indent="-342900"/>
            <a:r>
              <a:rPr lang="es-ES" sz="1400" baseline="0" dirty="0" smtClean="0">
                <a:solidFill>
                  <a:srgbClr val="15A0B3"/>
                </a:solidFill>
                <a:cs typeface="Calibri" pitchFamily="34" charset="0"/>
              </a:rPr>
              <a:t>Unidad de Coordinación GBIF España</a:t>
            </a:r>
          </a:p>
          <a:p>
            <a:pPr marL="342900" indent="-342900"/>
            <a:r>
              <a:rPr lang="es-ES" sz="1400" baseline="0" dirty="0" smtClean="0">
                <a:solidFill>
                  <a:srgbClr val="15A0B3"/>
                </a:solidFill>
                <a:cs typeface="Calibri" pitchFamily="34" charset="0"/>
              </a:rPr>
              <a:t>villaverde@gbif.es</a:t>
            </a:r>
          </a:p>
          <a:p>
            <a:pPr marL="342900" indent="-342900"/>
            <a:r>
              <a:rPr lang="es-ES" sz="1400" baseline="0" dirty="0" smtClean="0">
                <a:solidFill>
                  <a:srgbClr val="15A0B3"/>
                </a:solidFill>
                <a:cs typeface="Calibri" pitchFamily="34" charset="0"/>
              </a:rPr>
              <a:t>www.gbif.es</a:t>
            </a:r>
            <a:endParaRPr lang="es-ES" sz="1400" dirty="0">
              <a:solidFill>
                <a:srgbClr val="15A0B3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1045037" y="1844675"/>
            <a:ext cx="273904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sz="3200" b="1" baseline="0" dirty="0" err="1">
                <a:solidFill>
                  <a:srgbClr val="503500"/>
                </a:solidFill>
                <a:latin typeface="Verdana" pitchFamily="34" charset="0"/>
              </a:rPr>
              <a:t>Resolución</a:t>
            </a:r>
            <a:endParaRPr lang="en-US" sz="3200" b="1" baseline="0" dirty="0">
              <a:solidFill>
                <a:srgbClr val="503500"/>
              </a:solidFill>
              <a:latin typeface="Verdana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200" b="1" baseline="0" dirty="0">
                <a:solidFill>
                  <a:srgbClr val="503500"/>
                </a:solidFill>
                <a:latin typeface="Verdana" pitchFamily="34" charset="0"/>
              </a:rPr>
              <a:t> del MCYT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319298" y="4287153"/>
            <a:ext cx="2952750" cy="2143370"/>
            <a:chOff x="319298" y="4287153"/>
            <a:chExt cx="2952750" cy="2143370"/>
          </a:xfrm>
        </p:grpSpPr>
        <p:pic>
          <p:nvPicPr>
            <p:cNvPr id="10245" name="Picture 6" descr="Spanish Scientific Research Council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029" y="4287153"/>
              <a:ext cx="1063797" cy="1478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9" name="Rectangle 10"/>
            <p:cNvSpPr>
              <a:spLocks noChangeArrowheads="1"/>
            </p:cNvSpPr>
            <p:nvPr/>
          </p:nvSpPr>
          <p:spPr bwMode="auto">
            <a:xfrm>
              <a:off x="319298" y="5914586"/>
              <a:ext cx="2952750" cy="51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s-ES_tradnl" sz="1600" baseline="0" dirty="0">
                  <a:solidFill>
                    <a:srgbClr val="503500"/>
                  </a:solidFill>
                  <a:latin typeface="Arial" pitchFamily="34" charset="0"/>
                </a:rPr>
                <a:t>Consejo Superior de</a:t>
              </a:r>
            </a:p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s-ES_tradnl" sz="1600" baseline="0" dirty="0">
                  <a:solidFill>
                    <a:srgbClr val="503500"/>
                  </a:solidFill>
                  <a:latin typeface="Arial" pitchFamily="34" charset="0"/>
                </a:rPr>
                <a:t> Investigaciones Científicas</a:t>
              </a: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484438" y="1484313"/>
            <a:ext cx="4881562" cy="5156200"/>
            <a:chOff x="2484438" y="1484313"/>
            <a:chExt cx="4881562" cy="5156200"/>
          </a:xfrm>
        </p:grpSpPr>
        <p:pic>
          <p:nvPicPr>
            <p:cNvPr id="10243" name="Picture 3" descr="Museo Ciencias Naturales"/>
            <p:cNvPicPr preferRelativeResize="0"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4221163"/>
              <a:ext cx="2057400" cy="187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Real Jardín Botánico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163" y="1484313"/>
              <a:ext cx="1981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6" name="Rectangle 7"/>
            <p:cNvSpPr>
              <a:spLocks noChangeArrowheads="1"/>
            </p:cNvSpPr>
            <p:nvPr/>
          </p:nvSpPr>
          <p:spPr bwMode="auto">
            <a:xfrm>
              <a:off x="4067175" y="6049963"/>
              <a:ext cx="2057400" cy="590550"/>
            </a:xfrm>
            <a:prstGeom prst="rect">
              <a:avLst/>
            </a:prstGeom>
            <a:noFill/>
            <a:ln w="9525">
              <a:solidFill>
                <a:srgbClr val="AB801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es-ES_tradnl" sz="1600" baseline="0" dirty="0">
                  <a:solidFill>
                    <a:srgbClr val="503500"/>
                  </a:solidFill>
                  <a:latin typeface="Arial" pitchFamily="34" charset="0"/>
                </a:rPr>
                <a:t>Museo Nacional de Ciencias Naturales</a:t>
              </a:r>
            </a:p>
          </p:txBody>
        </p:sp>
        <p:sp>
          <p:nvSpPr>
            <p:cNvPr id="10247" name="Text Box 8"/>
            <p:cNvSpPr txBox="1">
              <a:spLocks noChangeArrowheads="1"/>
            </p:cNvSpPr>
            <p:nvPr/>
          </p:nvSpPr>
          <p:spPr bwMode="auto">
            <a:xfrm>
              <a:off x="5359400" y="3471863"/>
              <a:ext cx="2006600" cy="314325"/>
            </a:xfrm>
            <a:prstGeom prst="rect">
              <a:avLst/>
            </a:prstGeom>
            <a:noFill/>
            <a:ln w="9525">
              <a:solidFill>
                <a:srgbClr val="AB801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es-ES_tradnl" sz="1400" baseline="0">
                  <a:solidFill>
                    <a:srgbClr val="503500"/>
                  </a:solidFill>
                  <a:latin typeface="Arial" pitchFamily="34" charset="0"/>
                </a:rPr>
                <a:t>Real Jardín Botánico</a:t>
              </a:r>
              <a:endParaRPr lang="es-ES_tradnl" sz="1400" baseline="0">
                <a:solidFill>
                  <a:srgbClr val="503500"/>
                </a:solidFill>
                <a:latin typeface="Times New Roman" pitchFamily="18" charset="0"/>
              </a:endParaRPr>
            </a:p>
          </p:txBody>
        </p:sp>
        <p:sp>
          <p:nvSpPr>
            <p:cNvPr id="10252" name="Freeform 15"/>
            <p:cNvSpPr>
              <a:spLocks/>
            </p:cNvSpPr>
            <p:nvPr/>
          </p:nvSpPr>
          <p:spPr bwMode="auto">
            <a:xfrm>
              <a:off x="2484438" y="2924175"/>
              <a:ext cx="2663825" cy="1836738"/>
            </a:xfrm>
            <a:custGeom>
              <a:avLst/>
              <a:gdLst>
                <a:gd name="T0" fmla="*/ 0 w 1678"/>
                <a:gd name="T1" fmla="*/ 2147483647 h 1157"/>
                <a:gd name="T2" fmla="*/ 2147483647 w 1678"/>
                <a:gd name="T3" fmla="*/ 2147483647 h 1157"/>
                <a:gd name="T4" fmla="*/ 2147483647 w 1678"/>
                <a:gd name="T5" fmla="*/ 2147483647 h 1157"/>
                <a:gd name="T6" fmla="*/ 2147483647 w 1678"/>
                <a:gd name="T7" fmla="*/ 0 h 1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8"/>
                <a:gd name="T13" fmla="*/ 0 h 1157"/>
                <a:gd name="T14" fmla="*/ 1678 w 1678"/>
                <a:gd name="T15" fmla="*/ 1157 h 1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8" h="1157">
                  <a:moveTo>
                    <a:pt x="0" y="1134"/>
                  </a:moveTo>
                  <a:cubicBezTo>
                    <a:pt x="60" y="1145"/>
                    <a:pt x="121" y="1157"/>
                    <a:pt x="272" y="1044"/>
                  </a:cubicBezTo>
                  <a:cubicBezTo>
                    <a:pt x="423" y="931"/>
                    <a:pt x="673" y="628"/>
                    <a:pt x="907" y="454"/>
                  </a:cubicBezTo>
                  <a:cubicBezTo>
                    <a:pt x="1141" y="280"/>
                    <a:pt x="1409" y="140"/>
                    <a:pt x="1678" y="0"/>
                  </a:cubicBezTo>
                </a:path>
              </a:pathLst>
            </a:custGeom>
            <a:ln>
              <a:headEnd type="none" w="med" len="me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en-US"/>
            </a:p>
          </p:txBody>
        </p:sp>
        <p:sp>
          <p:nvSpPr>
            <p:cNvPr id="10253" name="Freeform 16"/>
            <p:cNvSpPr>
              <a:spLocks/>
            </p:cNvSpPr>
            <p:nvPr/>
          </p:nvSpPr>
          <p:spPr bwMode="auto">
            <a:xfrm>
              <a:off x="2484438" y="4724400"/>
              <a:ext cx="1439862" cy="433388"/>
            </a:xfrm>
            <a:custGeom>
              <a:avLst/>
              <a:gdLst>
                <a:gd name="T0" fmla="*/ 0 w 907"/>
                <a:gd name="T1" fmla="*/ 0 h 273"/>
                <a:gd name="T2" fmla="*/ 2147483647 w 907"/>
                <a:gd name="T3" fmla="*/ 2147483647 h 273"/>
                <a:gd name="T4" fmla="*/ 2147483647 w 907"/>
                <a:gd name="T5" fmla="*/ 2147483647 h 273"/>
                <a:gd name="T6" fmla="*/ 2147483647 w 907"/>
                <a:gd name="T7" fmla="*/ 2147483647 h 2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7"/>
                <a:gd name="T13" fmla="*/ 0 h 273"/>
                <a:gd name="T14" fmla="*/ 907 w 907"/>
                <a:gd name="T15" fmla="*/ 273 h 2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7" h="273">
                  <a:moveTo>
                    <a:pt x="0" y="0"/>
                  </a:moveTo>
                  <a:cubicBezTo>
                    <a:pt x="94" y="4"/>
                    <a:pt x="189" y="8"/>
                    <a:pt x="272" y="46"/>
                  </a:cubicBezTo>
                  <a:cubicBezTo>
                    <a:pt x="355" y="84"/>
                    <a:pt x="393" y="189"/>
                    <a:pt x="499" y="227"/>
                  </a:cubicBezTo>
                  <a:cubicBezTo>
                    <a:pt x="605" y="265"/>
                    <a:pt x="756" y="269"/>
                    <a:pt x="907" y="273"/>
                  </a:cubicBezTo>
                </a:path>
              </a:pathLst>
            </a:custGeom>
            <a:ln>
              <a:headEnd type="none" w="med" len="med"/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en-US"/>
            </a:p>
          </p:txBody>
        </p:sp>
      </p:grpSp>
      <p:sp>
        <p:nvSpPr>
          <p:cNvPr id="10256" name="Rectangle 25"/>
          <p:cNvSpPr>
            <a:spLocks noChangeArrowheads="1"/>
          </p:cNvSpPr>
          <p:nvPr/>
        </p:nvSpPr>
        <p:spPr bwMode="auto">
          <a:xfrm>
            <a:off x="338138" y="992188"/>
            <a:ext cx="34861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s-ES" sz="3200" baseline="0">
                <a:solidFill>
                  <a:srgbClr val="004368"/>
                </a:solidFill>
              </a:rPr>
              <a:t>GBIF en España</a:t>
            </a:r>
          </a:p>
        </p:txBody>
      </p:sp>
      <p:pic>
        <p:nvPicPr>
          <p:cNvPr id="10257" name="Picture 5" descr="logomicyt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34" y="2461736"/>
            <a:ext cx="1462695" cy="74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6156325" y="2408238"/>
            <a:ext cx="2860363" cy="3704017"/>
            <a:chOff x="6156325" y="2408238"/>
            <a:chExt cx="2860363" cy="3704017"/>
          </a:xfrm>
        </p:grpSpPr>
        <p:sp>
          <p:nvSpPr>
            <p:cNvPr id="10250" name="Text Box 13"/>
            <p:cNvSpPr txBox="1">
              <a:spLocks noChangeArrowheads="1"/>
            </p:cNvSpPr>
            <p:nvPr/>
          </p:nvSpPr>
          <p:spPr bwMode="auto">
            <a:xfrm>
              <a:off x="6594163" y="5545518"/>
              <a:ext cx="2422525" cy="56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s-ES_tradnl" sz="1600" baseline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</a:rPr>
                <a:t>Nodo Nacional de GBIF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s-ES_tradnl" sz="1600" baseline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</a:rPr>
                <a:t>Unidad de Coordinación</a:t>
              </a:r>
              <a:endParaRPr lang="es-ES_tradnl" sz="16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0254" name="Freeform 17"/>
            <p:cNvSpPr>
              <a:spLocks/>
            </p:cNvSpPr>
            <p:nvPr/>
          </p:nvSpPr>
          <p:spPr bwMode="auto">
            <a:xfrm>
              <a:off x="6156325" y="4208463"/>
              <a:ext cx="1584325" cy="949325"/>
            </a:xfrm>
            <a:custGeom>
              <a:avLst/>
              <a:gdLst>
                <a:gd name="T0" fmla="*/ 2147483647 w 998"/>
                <a:gd name="T1" fmla="*/ 2147483647 h 598"/>
                <a:gd name="T2" fmla="*/ 2147483647 w 998"/>
                <a:gd name="T3" fmla="*/ 2147483647 h 598"/>
                <a:gd name="T4" fmla="*/ 2147483647 w 998"/>
                <a:gd name="T5" fmla="*/ 2147483647 h 598"/>
                <a:gd name="T6" fmla="*/ 2147483647 w 998"/>
                <a:gd name="T7" fmla="*/ 2147483647 h 598"/>
                <a:gd name="T8" fmla="*/ 2147483647 w 998"/>
                <a:gd name="T9" fmla="*/ 2147483647 h 598"/>
                <a:gd name="T10" fmla="*/ 2147483647 w 998"/>
                <a:gd name="T11" fmla="*/ 2147483647 h 598"/>
                <a:gd name="T12" fmla="*/ 0 w 998"/>
                <a:gd name="T13" fmla="*/ 2147483647 h 5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598"/>
                <a:gd name="T23" fmla="*/ 998 w 998"/>
                <a:gd name="T24" fmla="*/ 598 h 5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598">
                  <a:moveTo>
                    <a:pt x="998" y="371"/>
                  </a:moveTo>
                  <a:cubicBezTo>
                    <a:pt x="979" y="265"/>
                    <a:pt x="960" y="159"/>
                    <a:pt x="907" y="99"/>
                  </a:cubicBezTo>
                  <a:cubicBezTo>
                    <a:pt x="854" y="39"/>
                    <a:pt x="763" y="16"/>
                    <a:pt x="680" y="8"/>
                  </a:cubicBezTo>
                  <a:cubicBezTo>
                    <a:pt x="597" y="0"/>
                    <a:pt x="483" y="15"/>
                    <a:pt x="408" y="53"/>
                  </a:cubicBezTo>
                  <a:cubicBezTo>
                    <a:pt x="333" y="91"/>
                    <a:pt x="280" y="167"/>
                    <a:pt x="227" y="235"/>
                  </a:cubicBezTo>
                  <a:cubicBezTo>
                    <a:pt x="174" y="303"/>
                    <a:pt x="129" y="402"/>
                    <a:pt x="91" y="462"/>
                  </a:cubicBezTo>
                  <a:cubicBezTo>
                    <a:pt x="53" y="522"/>
                    <a:pt x="26" y="560"/>
                    <a:pt x="0" y="598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en-US"/>
            </a:p>
          </p:txBody>
        </p:sp>
        <p:sp>
          <p:nvSpPr>
            <p:cNvPr id="10255" name="Freeform 18"/>
            <p:cNvSpPr>
              <a:spLocks/>
            </p:cNvSpPr>
            <p:nvPr/>
          </p:nvSpPr>
          <p:spPr bwMode="auto">
            <a:xfrm>
              <a:off x="7451725" y="2408238"/>
              <a:ext cx="815975" cy="2389187"/>
            </a:xfrm>
            <a:custGeom>
              <a:avLst/>
              <a:gdLst>
                <a:gd name="T0" fmla="*/ 2147483647 w 514"/>
                <a:gd name="T1" fmla="*/ 2147483647 h 1505"/>
                <a:gd name="T2" fmla="*/ 2147483647 w 514"/>
                <a:gd name="T3" fmla="*/ 2147483647 h 1505"/>
                <a:gd name="T4" fmla="*/ 2147483647 w 514"/>
                <a:gd name="T5" fmla="*/ 2147483647 h 1505"/>
                <a:gd name="T6" fmla="*/ 2147483647 w 514"/>
                <a:gd name="T7" fmla="*/ 2147483647 h 1505"/>
                <a:gd name="T8" fmla="*/ 2147483647 w 514"/>
                <a:gd name="T9" fmla="*/ 2147483647 h 1505"/>
                <a:gd name="T10" fmla="*/ 2147483647 w 514"/>
                <a:gd name="T11" fmla="*/ 2147483647 h 1505"/>
                <a:gd name="T12" fmla="*/ 0 w 514"/>
                <a:gd name="T13" fmla="*/ 2147483647 h 1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4"/>
                <a:gd name="T22" fmla="*/ 0 h 1505"/>
                <a:gd name="T23" fmla="*/ 514 w 514"/>
                <a:gd name="T24" fmla="*/ 1505 h 15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4" h="1505">
                  <a:moveTo>
                    <a:pt x="182" y="1505"/>
                  </a:moveTo>
                  <a:cubicBezTo>
                    <a:pt x="170" y="1433"/>
                    <a:pt x="159" y="1361"/>
                    <a:pt x="182" y="1278"/>
                  </a:cubicBezTo>
                  <a:cubicBezTo>
                    <a:pt x="205" y="1195"/>
                    <a:pt x="265" y="1119"/>
                    <a:pt x="318" y="1006"/>
                  </a:cubicBezTo>
                  <a:cubicBezTo>
                    <a:pt x="371" y="893"/>
                    <a:pt x="484" y="749"/>
                    <a:pt x="499" y="598"/>
                  </a:cubicBezTo>
                  <a:cubicBezTo>
                    <a:pt x="514" y="447"/>
                    <a:pt x="469" y="197"/>
                    <a:pt x="409" y="99"/>
                  </a:cubicBezTo>
                  <a:cubicBezTo>
                    <a:pt x="349" y="1"/>
                    <a:pt x="204" y="16"/>
                    <a:pt x="136" y="8"/>
                  </a:cubicBezTo>
                  <a:cubicBezTo>
                    <a:pt x="68" y="0"/>
                    <a:pt x="34" y="26"/>
                    <a:pt x="0" y="53"/>
                  </a:cubicBezTo>
                </a:path>
              </a:pathLst>
            </a:custGeom>
            <a:ln>
              <a:headEnd type="stealth" w="lg" len="lg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5" name="4 Conector recto de flecha"/>
          <p:cNvCxnSpPr/>
          <p:nvPr/>
        </p:nvCxnSpPr>
        <p:spPr bwMode="auto">
          <a:xfrm>
            <a:off x="8847138" y="55880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5 Flecha derecha"/>
          <p:cNvSpPr/>
          <p:nvPr/>
        </p:nvSpPr>
        <p:spPr bwMode="auto">
          <a:xfrm rot="5400000">
            <a:off x="1550714" y="3451684"/>
            <a:ext cx="1049970" cy="40684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36" y="4247754"/>
            <a:ext cx="1710428" cy="17104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19C29A7-2546-4B57-B6AD-AEB19F1DC032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11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531" y="1798946"/>
            <a:ext cx="8608739" cy="2128837"/>
          </a:xfrm>
        </p:spPr>
        <p:txBody>
          <a:bodyPr/>
          <a:lstStyle/>
          <a:p>
            <a:pPr marL="892175" lvl="1" indent="-434975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ＭＳ Ｐゴシック" pitchFamily="34" charset="-128"/>
              </a:rPr>
              <a:t>Estructura en red (Unidad de Coordinación + Centros y Proyectos)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s-E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marL="892175" lvl="1" indent="-434975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ＭＳ Ｐゴシック" pitchFamily="34" charset="-128"/>
              </a:rPr>
              <a:t>Unidad de Coordinación dentro de un centro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s-ES" sz="9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 marL="892175" lvl="1" indent="-434975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ＭＳ Ｐゴシック" pitchFamily="34" charset="-128"/>
              </a:rPr>
              <a:t>Sin presupuesto para financiar proyectos</a:t>
            </a:r>
          </a:p>
        </p:txBody>
      </p:sp>
      <p:pic>
        <p:nvPicPr>
          <p:cNvPr id="11268" name="Picture 9" descr="network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761" y="3509816"/>
            <a:ext cx="1572801" cy="249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1" descr="organigram pix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19"/>
          <a:stretch>
            <a:fillRect/>
          </a:stretch>
        </p:blipFill>
        <p:spPr bwMode="auto">
          <a:xfrm>
            <a:off x="1812780" y="4812670"/>
            <a:ext cx="2611437" cy="134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6910563" y="3521535"/>
            <a:ext cx="1192213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339966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aseline="0">
                <a:solidFill>
                  <a:srgbClr val="339966"/>
                </a:solidFill>
                <a:latin typeface="Arial Black" pitchFamily="34" charset="0"/>
              </a:rPr>
              <a:t>ANEP</a:t>
            </a:r>
          </a:p>
        </p:txBody>
      </p:sp>
      <p:cxnSp>
        <p:nvCxnSpPr>
          <p:cNvPr id="11277" name="AutoShape 19"/>
          <p:cNvCxnSpPr>
            <a:cxnSpLocks noChangeShapeType="1"/>
            <a:endCxn id="11273" idx="2"/>
          </p:cNvCxnSpPr>
          <p:nvPr/>
        </p:nvCxnSpPr>
        <p:spPr bwMode="auto">
          <a:xfrm flipV="1">
            <a:off x="6674025" y="3988260"/>
            <a:ext cx="833438" cy="520700"/>
          </a:xfrm>
          <a:prstGeom prst="curvedConnector2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78" name="AutoShape 20"/>
          <p:cNvCxnSpPr>
            <a:cxnSpLocks noChangeShapeType="1"/>
          </p:cNvCxnSpPr>
          <p:nvPr/>
        </p:nvCxnSpPr>
        <p:spPr bwMode="auto">
          <a:xfrm>
            <a:off x="6674025" y="4508960"/>
            <a:ext cx="795338" cy="492125"/>
          </a:xfrm>
          <a:prstGeom prst="curvedConnector2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72" name="Rectangle 23"/>
          <p:cNvSpPr>
            <a:spLocks noChangeArrowheads="1"/>
          </p:cNvSpPr>
          <p:nvPr/>
        </p:nvSpPr>
        <p:spPr bwMode="auto">
          <a:xfrm>
            <a:off x="335539" y="1036330"/>
            <a:ext cx="626120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s-ES" sz="3200" baseline="0" dirty="0" smtClean="0">
                <a:solidFill>
                  <a:srgbClr val="004368"/>
                </a:solidFill>
              </a:rPr>
              <a:t>GBIF en España </a:t>
            </a:r>
            <a:r>
              <a:rPr lang="en-US" sz="3200" i="1" baseline="0" dirty="0" smtClean="0">
                <a:solidFill>
                  <a:srgbClr val="004368"/>
                </a:solidFill>
              </a:rPr>
              <a:t>GBIF.ES = UC + CP</a:t>
            </a:r>
            <a:r>
              <a:rPr lang="es-ES" sz="3200" baseline="0" dirty="0" smtClean="0">
                <a:solidFill>
                  <a:srgbClr val="004368"/>
                </a:solidFill>
              </a:rPr>
              <a:t> </a:t>
            </a:r>
            <a:endParaRPr lang="es-ES" sz="2000" baseline="0" dirty="0">
              <a:solidFill>
                <a:srgbClr val="004368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 bwMode="auto">
          <a:xfrm flipV="1">
            <a:off x="7458212" y="4082473"/>
            <a:ext cx="38100" cy="84050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15 Imagen" descr="minec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607" y="5042262"/>
            <a:ext cx="1210553" cy="528501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14" y="3596084"/>
            <a:ext cx="1710428" cy="1710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3F3A19-9716-4957-8E67-1719EF31C519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12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598738"/>
            <a:ext cx="6934200" cy="3897312"/>
          </a:xfrm>
        </p:spPr>
        <p:txBody>
          <a:bodyPr/>
          <a:lstStyle/>
          <a:p>
            <a:pPr marL="625475" indent="-350838" eaLnBrk="1" hangingPunct="1">
              <a:lnSpc>
                <a:spcPct val="90000"/>
              </a:lnSpc>
              <a:buFontTx/>
              <a:buNone/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Esta misión se plasma en las siguientes tareas:</a:t>
            </a:r>
          </a:p>
          <a:p>
            <a:pPr marL="625475" indent="-350838" eaLnBrk="1" hangingPunct="1">
              <a:lnSpc>
                <a:spcPct val="90000"/>
              </a:lnSpc>
              <a:buFontTx/>
              <a:buNone/>
            </a:pPr>
            <a:endParaRPr lang="es-ES" sz="1000" dirty="0" smtClean="0">
              <a:latin typeface="Calibri" pitchFamily="34" charset="0"/>
              <a:ea typeface="ＭＳ Ｐゴシック" pitchFamily="34" charset="-128"/>
            </a:endParaRPr>
          </a:p>
          <a:p>
            <a:pPr marL="625475" indent="-350838" eaLnBrk="1" hangingPunct="1">
              <a:lnSpc>
                <a:spcPct val="90000"/>
              </a:lnSpc>
            </a:pPr>
            <a:r>
              <a:rPr lang="es-ES" sz="1800" b="1" dirty="0" smtClean="0">
                <a:latin typeface="Calibri" pitchFamily="34" charset="0"/>
                <a:ea typeface="ＭＳ Ｐゴシック" pitchFamily="34" charset="-128"/>
              </a:rPr>
              <a:t>Proporcionar soporte técnico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</a:rPr>
              <a:t> (información, formación, estándares, software y asesoramiento)</a:t>
            </a:r>
          </a:p>
          <a:p>
            <a:pPr marL="625475" indent="-350838" eaLnBrk="1" hangingPunct="1">
              <a:lnSpc>
                <a:spcPct val="90000"/>
              </a:lnSpc>
              <a:buFontTx/>
              <a:buNone/>
            </a:pPr>
            <a:endParaRPr lang="es-ES" sz="1000" dirty="0" smtClean="0">
              <a:latin typeface="Calibri" pitchFamily="34" charset="0"/>
              <a:ea typeface="ＭＳ Ｐゴシック" pitchFamily="34" charset="-128"/>
            </a:endParaRPr>
          </a:p>
          <a:p>
            <a:pPr marL="625475" indent="-350838" eaLnBrk="1" hangingPunct="1">
              <a:lnSpc>
                <a:spcPct val="90000"/>
              </a:lnSpc>
            </a:pPr>
            <a:r>
              <a:rPr lang="es-ES" sz="1800" b="1" dirty="0" smtClean="0">
                <a:latin typeface="Calibri" pitchFamily="34" charset="0"/>
                <a:ea typeface="ＭＳ Ｐゴシック" pitchFamily="34" charset="-128"/>
              </a:rPr>
              <a:t>Asegurar la coherencia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</a:rPr>
              <a:t> entre las iniciativas nacionales y la arquitectura informática de GBIF, para garantizar la interoperabilidad</a:t>
            </a:r>
          </a:p>
          <a:p>
            <a:pPr marL="625475" indent="-350838" eaLnBrk="1" hangingPunct="1">
              <a:lnSpc>
                <a:spcPct val="90000"/>
              </a:lnSpc>
              <a:buFontTx/>
              <a:buNone/>
            </a:pPr>
            <a:endParaRPr lang="es-ES" sz="1000" dirty="0" smtClean="0">
              <a:latin typeface="Calibri" pitchFamily="34" charset="0"/>
              <a:ea typeface="ＭＳ Ｐゴシック" pitchFamily="34" charset="-128"/>
            </a:endParaRPr>
          </a:p>
          <a:p>
            <a:pPr marL="625475" indent="-350838" eaLnBrk="1" hangingPunct="1">
              <a:lnSpc>
                <a:spcPct val="90000"/>
              </a:lnSpc>
            </a:pPr>
            <a:r>
              <a:rPr lang="es-ES" sz="1800" dirty="0" smtClean="0">
                <a:latin typeface="Calibri" pitchFamily="34" charset="0"/>
                <a:ea typeface="ＭＳ Ｐゴシック" pitchFamily="34" charset="-128"/>
              </a:rPr>
              <a:t>Investigar como </a:t>
            </a:r>
            <a:r>
              <a:rPr lang="es-ES" sz="1800" b="1" dirty="0" smtClean="0">
                <a:latin typeface="Calibri" pitchFamily="34" charset="0"/>
                <a:ea typeface="ＭＳ Ｐゴシック" pitchFamily="34" charset="-128"/>
              </a:rPr>
              <a:t>maximizar el valor de los datos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</a:rPr>
              <a:t>, al desarrollar herramientas de análisis, validación y visualización de los mismos</a:t>
            </a:r>
          </a:p>
          <a:p>
            <a:pPr marL="625475" indent="-350838" eaLnBrk="1" hangingPunct="1">
              <a:lnSpc>
                <a:spcPct val="90000"/>
              </a:lnSpc>
              <a:buFontTx/>
              <a:buNone/>
            </a:pPr>
            <a:endParaRPr lang="es-ES" sz="1000" dirty="0" smtClean="0">
              <a:latin typeface="Calibri" pitchFamily="34" charset="0"/>
              <a:ea typeface="ＭＳ Ｐゴシック" pitchFamily="34" charset="-128"/>
            </a:endParaRPr>
          </a:p>
          <a:p>
            <a:pPr marL="625475" indent="-350838" eaLnBrk="1" hangingPunct="1">
              <a:lnSpc>
                <a:spcPct val="90000"/>
              </a:lnSpc>
            </a:pPr>
            <a:r>
              <a:rPr lang="es-ES" sz="1800" b="1" dirty="0" smtClean="0">
                <a:latin typeface="Calibri" pitchFamily="34" charset="0"/>
                <a:ea typeface="ＭＳ Ｐゴシック" pitchFamily="34" charset="-128"/>
              </a:rPr>
              <a:t>Recopilar y difundir información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</a:rPr>
              <a:t> relevante para las colecciones  y para el conocimiento y gestión de la información sobre biodiversidad</a:t>
            </a:r>
          </a:p>
          <a:p>
            <a:pPr marL="625475" indent="-350838" eaLnBrk="1" hangingPunct="1">
              <a:lnSpc>
                <a:spcPct val="80000"/>
              </a:lnSpc>
            </a:pPr>
            <a:endParaRPr lang="es-ES" sz="18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60375" y="1728788"/>
            <a:ext cx="7651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s-ES" sz="2200" baseline="0" dirty="0" smtClean="0">
                <a:solidFill>
                  <a:srgbClr val="503500"/>
                </a:solidFill>
              </a:rPr>
              <a:t>Misión: </a:t>
            </a:r>
            <a:r>
              <a:rPr lang="es-ES" sz="2200" baseline="0" dirty="0">
                <a:solidFill>
                  <a:srgbClr val="503500"/>
                </a:solidFill>
              </a:rPr>
              <a:t>apoyar a las colecciones, centros y proyectos relevantes sobre biodiversidad para que participen en GBIF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280988" y="1062038"/>
            <a:ext cx="46799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s-ES" sz="3200" baseline="0">
                <a:solidFill>
                  <a:srgbClr val="004368"/>
                </a:solidFill>
              </a:rPr>
              <a:t>Unidad de Coordinación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14" y="5609062"/>
            <a:ext cx="1390473" cy="1390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94422E9-4636-437A-8BCE-234A1F2B5D71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13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775" y="1395413"/>
            <a:ext cx="8404225" cy="5091112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Digitalización (s.l.) de datos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_tradnl" sz="2000" dirty="0" smtClean="0">
                <a:latin typeface="Calibri" pitchFamily="34" charset="0"/>
                <a:ea typeface="ＭＳ Ｐゴシック" pitchFamily="34" charset="-128"/>
              </a:rPr>
              <a:t>Publicación de datos de biodiversidad en Internet</a:t>
            </a:r>
            <a:endParaRPr lang="es-ES" sz="2000" dirty="0" smtClean="0">
              <a:latin typeface="Calibri" pitchFamily="34" charset="0"/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Base de datos de centros y proyectos (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  <a:hlinkClick r:id="rId3"/>
              </a:rPr>
              <a:t>http://www.gbif.es/InformeColecciones.php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)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Apoyo y seguimiento a proyectos y centros participantes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Software de informatización y gestión de colecciones y proyectos y otras herramientas informáticas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Portal de comunicación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Servicio de alojamiento de datos y de imágenes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Talleres de bioinformática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Difusión y fomento de la participación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Participación a nivel internacional (con TDWG, con el Secretariado de GBIF, con otros Nodos)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44488" y="927227"/>
            <a:ext cx="31623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aseline="0" dirty="0" err="1">
                <a:solidFill>
                  <a:srgbClr val="004368"/>
                </a:solidFill>
              </a:rPr>
              <a:t>Actividades</a:t>
            </a:r>
            <a:endParaRPr lang="en-US" sz="3200" baseline="0" dirty="0">
              <a:solidFill>
                <a:srgbClr val="004368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04208"/>
            <a:ext cx="1148575" cy="1148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385C722-3574-4606-8173-D9E22D2F4E59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14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5888" y="1595438"/>
            <a:ext cx="9028112" cy="1214437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sz="2400" dirty="0" smtClean="0">
                <a:ea typeface="ＭＳ Ｐゴシック" pitchFamily="34" charset="-128"/>
              </a:rPr>
              <a:t>	</a:t>
            </a:r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96863" y="1065213"/>
            <a:ext cx="427831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aseline="0" dirty="0" err="1" smtClean="0">
                <a:solidFill>
                  <a:srgbClr val="004368"/>
                </a:solidFill>
              </a:rPr>
              <a:t>Acceso</a:t>
            </a:r>
            <a:r>
              <a:rPr lang="en-US" sz="3200" baseline="0" dirty="0" smtClean="0">
                <a:solidFill>
                  <a:srgbClr val="004368"/>
                </a:solidFill>
              </a:rPr>
              <a:t> a los </a:t>
            </a:r>
            <a:r>
              <a:rPr lang="en-US" sz="3200" baseline="0" dirty="0" err="1" smtClean="0">
                <a:solidFill>
                  <a:srgbClr val="004368"/>
                </a:solidFill>
              </a:rPr>
              <a:t>datos</a:t>
            </a:r>
            <a:endParaRPr lang="en-US" sz="3200" baseline="0" dirty="0">
              <a:solidFill>
                <a:srgbClr val="004368"/>
              </a:solidFill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5937425" y="2711450"/>
            <a:ext cx="331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s-ES" baseline="0">
              <a:latin typeface="Times New Roman" pitchFamily="18" charset="0"/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5937425" y="2424540"/>
            <a:ext cx="3206575" cy="316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marL="261938" indent="-261938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sz="2000" baseline="0" dirty="0" err="1">
                <a:solidFill>
                  <a:srgbClr val="503500"/>
                </a:solidFill>
              </a:rPr>
              <a:t>Acceso</a:t>
            </a:r>
            <a:r>
              <a:rPr lang="en-US" sz="2000" baseline="0" dirty="0">
                <a:solidFill>
                  <a:srgbClr val="503500"/>
                </a:solidFill>
              </a:rPr>
              <a:t> </a:t>
            </a:r>
            <a:r>
              <a:rPr lang="en-US" sz="2000" baseline="0" dirty="0" err="1">
                <a:solidFill>
                  <a:srgbClr val="503500"/>
                </a:solidFill>
              </a:rPr>
              <a:t>unificado</a:t>
            </a:r>
            <a:r>
              <a:rPr lang="en-US" sz="2000" baseline="0" dirty="0">
                <a:solidFill>
                  <a:srgbClr val="503500"/>
                </a:solidFill>
              </a:rPr>
              <a:t> </a:t>
            </a: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sz="2000" baseline="0" dirty="0" err="1">
                <a:solidFill>
                  <a:srgbClr val="503500"/>
                </a:solidFill>
              </a:rPr>
              <a:t>Información</a:t>
            </a:r>
            <a:r>
              <a:rPr lang="en-US" sz="2000" baseline="0" dirty="0">
                <a:solidFill>
                  <a:srgbClr val="503500"/>
                </a:solidFill>
              </a:rPr>
              <a:t> </a:t>
            </a:r>
            <a:r>
              <a:rPr lang="en-US" sz="2000" baseline="0" dirty="0" err="1">
                <a:solidFill>
                  <a:srgbClr val="503500"/>
                </a:solidFill>
              </a:rPr>
              <a:t>distribuída</a:t>
            </a:r>
            <a:endParaRPr lang="es-ES_tradnl" sz="2000" baseline="0" dirty="0">
              <a:solidFill>
                <a:srgbClr val="503500"/>
              </a:solidFill>
            </a:endParaRPr>
          </a:p>
          <a:p>
            <a:pPr algn="l">
              <a:lnSpc>
                <a:spcPct val="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s-ES_tradnl" sz="2000" baseline="0" dirty="0" smtClean="0">
              <a:solidFill>
                <a:srgbClr val="503500"/>
              </a:solidFill>
            </a:endParaRPr>
          </a:p>
          <a:p>
            <a:pPr algn="l">
              <a:lnSpc>
                <a:spcPct val="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s-ES_tradnl" sz="2000" baseline="0" dirty="0">
              <a:solidFill>
                <a:srgbClr val="503500"/>
              </a:solidFill>
            </a:endParaRPr>
          </a:p>
          <a:p>
            <a:pPr algn="l">
              <a:lnSpc>
                <a:spcPct val="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s-ES_tradnl" sz="2000" baseline="0" dirty="0" smtClean="0">
              <a:solidFill>
                <a:srgbClr val="503500"/>
              </a:solidFill>
            </a:endParaRPr>
          </a:p>
          <a:p>
            <a:pPr algn="l">
              <a:lnSpc>
                <a:spcPct val="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s-ES_tradnl" sz="2000" baseline="0" dirty="0">
              <a:solidFill>
                <a:srgbClr val="503500"/>
              </a:solidFill>
            </a:endParaRPr>
          </a:p>
          <a:p>
            <a:pPr algn="l">
              <a:lnSpc>
                <a:spcPct val="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s-ES_tradnl" sz="2000" baseline="0" dirty="0">
              <a:solidFill>
                <a:srgbClr val="503500"/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ct val="5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s-ES" sz="1900" i="1" baseline="0" dirty="0">
                <a:solidFill>
                  <a:schemeClr val="accent1">
                    <a:lumMod val="50000"/>
                  </a:schemeClr>
                </a:solidFill>
              </a:rPr>
              <a:t>Los proveedores de datos retienen el control sobre los mismos</a:t>
            </a:r>
          </a:p>
        </p:txBody>
      </p:sp>
      <p:pic>
        <p:nvPicPr>
          <p:cNvPr id="143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920" y="2711450"/>
            <a:ext cx="5071899" cy="328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04208"/>
            <a:ext cx="1148575" cy="1148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30162" y="727583"/>
            <a:ext cx="917416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sz="4000" dirty="0">
                <a:solidFill>
                  <a:srgbClr val="000000"/>
                </a:solidFill>
              </a:rPr>
              <a:t>  </a:t>
            </a:r>
            <a:r>
              <a:rPr lang="da-DK" sz="3600" dirty="0">
                <a:solidFill>
                  <a:srgbClr val="002060"/>
                </a:solidFill>
              </a:rPr>
              <a:t>Portal de datos de GBIF: Acceso </a:t>
            </a:r>
            <a:r>
              <a:rPr lang="da-DK" sz="3600" dirty="0" smtClean="0">
                <a:solidFill>
                  <a:srgbClr val="002060"/>
                </a:solidFill>
              </a:rPr>
              <a:t>unificado</a:t>
            </a:r>
            <a:r>
              <a:rPr lang="da-DK" sz="4000" baseline="0" dirty="0">
                <a:solidFill>
                  <a:srgbClr val="002060"/>
                </a:solidFill>
              </a:rPr>
              <a:t> </a:t>
            </a:r>
            <a:r>
              <a:rPr lang="da-DK" sz="3600" b="1" dirty="0" smtClean="0">
                <a:solidFill>
                  <a:srgbClr val="000000"/>
                </a:solidFill>
                <a:hlinkClick r:id="rId2"/>
              </a:rPr>
              <a:t>http://www.gbif.org</a:t>
            </a:r>
            <a:endParaRPr lang="da-DK" sz="36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3.bp.blogspot.com/-wYFiEAumnAQ/UlXNF7PWpkI/AAAAAAAAAik/ncbbm33iftE/s1600/Screen+Shot+2013-10-09+at+5.38.28+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64" y="1419634"/>
            <a:ext cx="7140510" cy="534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87F40-0B53-49FD-AA84-1E2ABD9E0C2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1277938"/>
            <a:ext cx="5175250" cy="65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sz="24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Ejemplo: hongos en España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55177" y="1675660"/>
            <a:ext cx="51752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s-ES" sz="32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http://www.gbif.org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53398" y="5625744"/>
            <a:ext cx="5910172" cy="760208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sz="1400" baseline="0" dirty="0" smtClean="0">
                <a:solidFill>
                  <a:srgbClr val="503500"/>
                </a:solidFill>
                <a:latin typeface="Tahoma" pitchFamily="34" charset="0"/>
              </a:rPr>
              <a:t>284.441 registros		101.305</a:t>
            </a:r>
            <a:r>
              <a:rPr lang="es-ES_tradnl" sz="1400" b="1" baseline="0" dirty="0" smtClean="0">
                <a:solidFill>
                  <a:srgbClr val="503500"/>
                </a:solidFill>
                <a:latin typeface="Tahoma" pitchFamily="34" charset="0"/>
              </a:rPr>
              <a:t> </a:t>
            </a:r>
            <a:r>
              <a:rPr lang="es-ES_tradnl" sz="1400" baseline="0" dirty="0" smtClean="0">
                <a:solidFill>
                  <a:srgbClr val="503500"/>
                </a:solidFill>
                <a:latin typeface="Tahoma" pitchFamily="34" charset="0"/>
              </a:rPr>
              <a:t>registros con coordenadas</a:t>
            </a:r>
            <a:endParaRPr lang="en-US" sz="1400" baseline="0" dirty="0" smtClean="0">
              <a:solidFill>
                <a:srgbClr val="503500"/>
              </a:solidFill>
              <a:latin typeface="Tahoma" pitchFamily="34" charset="0"/>
            </a:endParaRPr>
          </a:p>
          <a:p>
            <a:pPr algn="l" eaLnBrk="1" hangingPunct="1"/>
            <a:r>
              <a:rPr lang="es-ES_tradnl" sz="1400" baseline="0" dirty="0" smtClean="0">
                <a:solidFill>
                  <a:srgbClr val="503500"/>
                </a:solidFill>
                <a:latin typeface="Tahoma" pitchFamily="34" charset="0"/>
              </a:rPr>
              <a:t>38 bases de datos		23 proveedores extranjeros</a:t>
            </a:r>
          </a:p>
          <a:p>
            <a:pPr algn="l" eaLnBrk="1" hangingPunct="1"/>
            <a:r>
              <a:rPr lang="es-ES_tradnl" sz="1400" baseline="0" dirty="0" smtClean="0">
                <a:solidFill>
                  <a:srgbClr val="503500"/>
                </a:solidFill>
                <a:latin typeface="Tahoma" pitchFamily="34" charset="0"/>
              </a:rPr>
              <a:t>12 países (incluido España)		</a:t>
            </a:r>
          </a:p>
        </p:txBody>
      </p:sp>
      <p:pic>
        <p:nvPicPr>
          <p:cNvPr id="12" name="11 Imagen" descr="dataportal-hongos-m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62" y="2244448"/>
            <a:ext cx="5351961" cy="299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8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4806966" y="4069079"/>
            <a:ext cx="3867116" cy="2606041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 bwMode="auto">
          <a:xfrm>
            <a:off x="297143" y="1408175"/>
            <a:ext cx="4023360" cy="2450593"/>
          </a:xfrm>
          <a:prstGeom prst="rect">
            <a:avLst/>
          </a:prstGeom>
          <a:solidFill>
            <a:srgbClr val="15A0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113" y="915575"/>
            <a:ext cx="2922689" cy="612775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30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Datos accesibles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96938" y="1798300"/>
            <a:ext cx="3427006" cy="13572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sz="1800" b="1" baseline="0" dirty="0"/>
              <a:t>Desde entidades españolas:</a:t>
            </a:r>
          </a:p>
          <a:p>
            <a:pPr algn="l" eaLnBrk="1" hangingPunct="1"/>
            <a:r>
              <a:rPr lang="es-ES_tradnl" sz="2000" baseline="0" dirty="0" smtClean="0"/>
              <a:t>68 </a:t>
            </a:r>
            <a:r>
              <a:rPr lang="es-ES_tradnl" sz="2000" baseline="0" dirty="0"/>
              <a:t>centros  	</a:t>
            </a:r>
          </a:p>
          <a:p>
            <a:pPr algn="l" eaLnBrk="1" hangingPunct="1"/>
            <a:r>
              <a:rPr lang="es-ES_tradnl" sz="2000" baseline="0" dirty="0" smtClean="0"/>
              <a:t>168 </a:t>
            </a:r>
            <a:r>
              <a:rPr lang="es-ES_tradnl" sz="2000" baseline="0" dirty="0"/>
              <a:t>Bases de datos</a:t>
            </a:r>
            <a:r>
              <a:rPr lang="es-ES_tradnl" sz="2000" baseline="0" dirty="0">
                <a:solidFill>
                  <a:srgbClr val="503500"/>
                </a:solidFill>
              </a:rPr>
              <a:t> </a:t>
            </a:r>
          </a:p>
          <a:p>
            <a:pPr algn="l" eaLnBrk="1" hangingPunct="1"/>
            <a:r>
              <a:rPr lang="es-ES_tradnl" sz="2000" baseline="0" dirty="0" smtClean="0">
                <a:solidFill>
                  <a:srgbClr val="CC0000"/>
                </a:solidFill>
              </a:rPr>
              <a:t>9.345.955</a:t>
            </a:r>
            <a:r>
              <a:rPr lang="es-ES_tradnl" sz="2000" baseline="0" dirty="0" smtClean="0">
                <a:solidFill>
                  <a:srgbClr val="503500"/>
                </a:solidFill>
              </a:rPr>
              <a:t> </a:t>
            </a:r>
            <a:r>
              <a:rPr lang="es-ES_tradnl" sz="2000" baseline="0" dirty="0"/>
              <a:t>registros</a:t>
            </a:r>
            <a:endParaRPr lang="en-US" sz="2000" dirty="0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528008" y="4560571"/>
            <a:ext cx="2581275" cy="1384995"/>
          </a:xfrm>
          <a:prstGeom prst="rect">
            <a:avLst/>
          </a:prstGeom>
          <a:solidFill>
            <a:srgbClr val="92D050">
              <a:alpha val="5098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sz="2000" b="1" baseline="0" dirty="0">
                <a:solidFill>
                  <a:srgbClr val="503500"/>
                </a:solidFill>
              </a:rPr>
              <a:t>De todo el mundo:</a:t>
            </a:r>
          </a:p>
          <a:p>
            <a:pPr algn="l" eaLnBrk="1" hangingPunct="1"/>
            <a:r>
              <a:rPr lang="es-ES_tradnl" sz="2000" baseline="0" dirty="0" smtClean="0">
                <a:solidFill>
                  <a:srgbClr val="503500"/>
                </a:solidFill>
              </a:rPr>
              <a:t>611 </a:t>
            </a:r>
            <a:r>
              <a:rPr lang="es-ES_tradnl" sz="2000" baseline="0" dirty="0">
                <a:solidFill>
                  <a:srgbClr val="503500"/>
                </a:solidFill>
              </a:rPr>
              <a:t>proveedores</a:t>
            </a:r>
          </a:p>
          <a:p>
            <a:pPr algn="l" eaLnBrk="1" hangingPunct="1"/>
            <a:r>
              <a:rPr lang="es-ES_tradnl" sz="2000" baseline="0" dirty="0" smtClean="0">
                <a:solidFill>
                  <a:srgbClr val="503500"/>
                </a:solidFill>
              </a:rPr>
              <a:t>15.174 </a:t>
            </a:r>
            <a:r>
              <a:rPr lang="es-ES_tradnl" sz="2000" baseline="0" dirty="0">
                <a:solidFill>
                  <a:srgbClr val="503500"/>
                </a:solidFill>
              </a:rPr>
              <a:t>bases de datos </a:t>
            </a:r>
          </a:p>
          <a:p>
            <a:pPr algn="l" eaLnBrk="1" hangingPunct="1"/>
            <a:r>
              <a:rPr lang="es-ES_tradnl" sz="2000" baseline="0" dirty="0" smtClean="0">
                <a:solidFill>
                  <a:srgbClr val="FF0000"/>
                </a:solidFill>
              </a:rPr>
              <a:t>440.929.716</a:t>
            </a:r>
            <a:r>
              <a:rPr lang="es-ES_tradnl" sz="2000" baseline="0" dirty="0" smtClean="0"/>
              <a:t> </a:t>
            </a:r>
            <a:r>
              <a:rPr lang="es-ES_tradnl" sz="2000" baseline="0" dirty="0">
                <a:solidFill>
                  <a:srgbClr val="503500"/>
                </a:solidFill>
              </a:rPr>
              <a:t>registros  </a:t>
            </a:r>
            <a:endParaRPr lang="en-US" sz="2000" baseline="0" dirty="0">
              <a:solidFill>
                <a:srgbClr val="503500"/>
              </a:solidFill>
            </a:endParaRP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5725972" y="6117471"/>
            <a:ext cx="2668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sz="2000" baseline="0" dirty="0" smtClean="0"/>
              <a:t>http://www.gbif.org</a:t>
            </a:r>
            <a:r>
              <a:rPr lang="es-ES_tradnl" sz="1600" baseline="0" dirty="0" smtClean="0"/>
              <a:t>/ </a:t>
            </a:r>
            <a:endParaRPr lang="es-ES" sz="1600" baseline="0" dirty="0">
              <a:latin typeface="Arial" pitchFamily="34" charset="0"/>
            </a:endParaRP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615993" y="3051725"/>
            <a:ext cx="329616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ctr"/>
            <a:r>
              <a:rPr lang="es-ES" sz="2800" dirty="0" smtClean="0"/>
              <a:t>http://www.gbif.org/country/ES</a:t>
            </a:r>
            <a:endParaRPr lang="es-ES" sz="2800" dirty="0"/>
          </a:p>
        </p:txBody>
      </p:sp>
      <p:pic>
        <p:nvPicPr>
          <p:cNvPr id="9" name="8 Imagen" descr="dataportal-datos.jpg"/>
          <p:cNvPicPr>
            <a:picLocks noChangeAspect="1"/>
          </p:cNvPicPr>
          <p:nvPr/>
        </p:nvPicPr>
        <p:blipFill rotWithShape="1">
          <a:blip r:embed="rId3"/>
          <a:srcRect b="4965"/>
          <a:stretch/>
        </p:blipFill>
        <p:spPr>
          <a:xfrm>
            <a:off x="297144" y="4099101"/>
            <a:ext cx="4023360" cy="25851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6"/>
          <a:stretch/>
        </p:blipFill>
        <p:spPr bwMode="auto">
          <a:xfrm>
            <a:off x="4806966" y="1394161"/>
            <a:ext cx="3867116" cy="246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 bwMode="auto">
          <a:xfrm>
            <a:off x="385914" y="1499616"/>
            <a:ext cx="3536862" cy="20482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 bwMode="auto">
          <a:xfrm>
            <a:off x="4370832" y="2697480"/>
            <a:ext cx="372126" cy="0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 bwMode="auto">
          <a:xfrm>
            <a:off x="4386072" y="5355336"/>
            <a:ext cx="372126" cy="0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7"/>
          <p:cNvSpPr>
            <a:spLocks noGrp="1" noChangeArrowheads="1"/>
          </p:cNvSpPr>
          <p:nvPr>
            <p:ph type="title"/>
          </p:nvPr>
        </p:nvSpPr>
        <p:spPr bwMode="auto">
          <a:xfrm>
            <a:off x="256032" y="89643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sz="32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Participación de España en GBIF</a:t>
            </a:r>
            <a:endParaRPr lang="es-ES" sz="3200" dirty="0" smtClean="0">
              <a:solidFill>
                <a:srgbClr val="004368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FF96FE3-00AE-46CC-8664-4BD45715863C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18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51" y="1290918"/>
            <a:ext cx="6450610" cy="55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A64B34B-75CE-410A-B72F-30DC63D6AD18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19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7091" y="1094796"/>
            <a:ext cx="7554913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sz="32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Datos accesibles (entidades españolas)</a:t>
            </a:r>
            <a:endParaRPr lang="es-ES" sz="3200" dirty="0" smtClean="0">
              <a:solidFill>
                <a:srgbClr val="004368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90459"/>
              </p:ext>
            </p:extLst>
          </p:nvPr>
        </p:nvGraphicFramePr>
        <p:xfrm>
          <a:off x="908050" y="1961518"/>
          <a:ext cx="6722127" cy="411480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518342"/>
                <a:gridCol w="1203785"/>
              </a:tblGrid>
              <a:tr h="677934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Proyecto </a:t>
                      </a:r>
                      <a:r>
                        <a:rPr kumimoji="0" lang="es-ES" sz="14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Iberiverg</a:t>
                      </a:r>
                      <a:r>
                        <a:rPr kumimoji="0" lang="es-ES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: Sistema de Información de la Vegetación Ibérica y </a:t>
                      </a:r>
                      <a:r>
                        <a:rPr kumimoji="0" lang="es-ES" sz="14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Macaronésica</a:t>
                      </a:r>
                      <a:r>
                        <a:rPr kumimoji="0" lang="es-ES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400" b="0" dirty="0" smtClean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1.712.321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Banco de Datos</a:t>
                      </a:r>
                      <a:r>
                        <a:rPr lang="es-ES" sz="1400" b="0" kern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la Biodiversidad de la </a:t>
                      </a:r>
                      <a:r>
                        <a:rPr lang="es-ES" sz="1400" b="0" kern="1200" baseline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Comunitat</a:t>
                      </a: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Valenciana</a:t>
                      </a: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1.342.593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Proyecto</a:t>
                      </a:r>
                      <a:r>
                        <a:rPr lang="en-US" sz="1400" b="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Anthos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algn="r" eaLnBrk="0" fontAlgn="base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1.101.720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Tercer</a:t>
                      </a:r>
                      <a:r>
                        <a:rPr lang="es-ES" sz="1400" b="0" kern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Inventario Forestal Nacional (IFN3). </a:t>
                      </a: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MAGRAMA</a:t>
                      </a:r>
                      <a:endParaRPr lang="en-US" sz="1400" b="0" dirty="0" smtClean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algn="r" eaLnBrk="0" fontAlgn="base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540.150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Herbario</a:t>
                      </a:r>
                      <a:r>
                        <a:rPr lang="en-US" sz="1400" b="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Plantas</a:t>
                      </a:r>
                      <a:r>
                        <a:rPr lang="en-US" sz="1400" b="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Vasculares</a:t>
                      </a:r>
                      <a:r>
                        <a:rPr lang="en-US" sz="1400" b="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 Real </a:t>
                      </a:r>
                      <a:r>
                        <a:rPr lang="en-US" sz="1400" b="0" baseline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Jardín</a:t>
                      </a:r>
                      <a:r>
                        <a:rPr lang="en-US" sz="1400" b="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Botánico</a:t>
                      </a:r>
                      <a:r>
                        <a:rPr lang="en-US" sz="1400" b="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CSIC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535.404</a:t>
                      </a: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Cartografía de vegetación, REDIAM-VEGE10, Junta de Andalucía</a:t>
                      </a:r>
                      <a:endParaRPr lang="en-US" sz="1400" b="0" dirty="0" smtClean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423.416</a:t>
                      </a:r>
                      <a:endParaRPr lang="en-US" sz="1400" b="0" dirty="0" smtClean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Inventario</a:t>
                      </a:r>
                      <a:r>
                        <a:rPr lang="en-US" sz="14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Nacional</a:t>
                      </a:r>
                      <a:r>
                        <a:rPr lang="en-US" sz="1400" b="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Biodiversidad 2007, Aves. </a:t>
                      </a:r>
                      <a:r>
                        <a:rPr lang="en-US" sz="14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MAGRAMA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algn="r" eaLnBrk="0" fontAlgn="base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410.973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Colección</a:t>
                      </a:r>
                      <a:r>
                        <a:rPr lang="en-US" sz="14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ictiología</a:t>
                      </a:r>
                      <a:r>
                        <a:rPr lang="en-US" sz="14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</a:t>
                      </a:r>
                      <a:r>
                        <a:rPr lang="en-US" sz="1400" b="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MNCN (CSIC)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algn="r" eaLnBrk="0" fontAlgn="base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200.385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Herbario ARAN, Sociedad de Ciencias de Aranzadi</a:t>
                      </a:r>
                      <a:endParaRPr lang="en-US" sz="1400" b="0" dirty="0" smtClean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182.790</a:t>
                      </a:r>
                      <a:endParaRPr lang="en-US" sz="1400" b="0" dirty="0" smtClean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Colección</a:t>
                      </a:r>
                      <a:r>
                        <a:rPr lang="es-ES" sz="1400" b="0" kern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vertebrados, </a:t>
                      </a: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Banco de Datos de Biodiversidad de Cataluña</a:t>
                      </a:r>
                      <a:endParaRPr lang="en-US" sz="1400" b="0" dirty="0" smtClean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174.617</a:t>
                      </a:r>
                      <a:endParaRPr lang="en-US" sz="1400" b="0" dirty="0" smtClean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</a:tbl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521" y="5754026"/>
            <a:ext cx="1215483" cy="1215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2C0BF19-1B51-46F3-BABD-D3DD98E4C5E8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2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472" y="1134142"/>
            <a:ext cx="3081338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sz="32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Qué es GBIF:</a:t>
            </a:r>
            <a:endParaRPr lang="es-ES" sz="3200" dirty="0" smtClean="0">
              <a:solidFill>
                <a:srgbClr val="004368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1633538" y="2463800"/>
            <a:ext cx="474662" cy="2619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300" y="922338"/>
            <a:ext cx="115093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8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277813" y="1219560"/>
            <a:ext cx="43926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s-ES" sz="3600" baseline="0" dirty="0">
                <a:solidFill>
                  <a:srgbClr val="004368"/>
                </a:solidFill>
              </a:rPr>
              <a:t>GBIF en resumen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4837" y="1939873"/>
            <a:ext cx="8204865" cy="1198562"/>
          </a:xfrm>
          <a:noFill/>
        </p:spPr>
        <p:txBody>
          <a:bodyPr/>
          <a:lstStyle/>
          <a:p>
            <a:pPr marL="611188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Acceso unificado a la información en biodiversidad</a:t>
            </a:r>
          </a:p>
          <a:p>
            <a:pPr marL="611188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Participación plural</a:t>
            </a:r>
          </a:p>
          <a:p>
            <a:pPr marL="611188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Integración de los resultados de la investigación en biodiversidad en la gestión de recursos y territorio</a:t>
            </a:r>
          </a:p>
          <a:p>
            <a:pPr marL="611188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Formación en bioinformática</a:t>
            </a:r>
          </a:p>
          <a:p>
            <a:pPr marL="611188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Conexión ciencia – sociedad</a:t>
            </a:r>
          </a:p>
          <a:p>
            <a:pPr marL="611188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440.929.716 </a:t>
            </a:r>
            <a:r>
              <a:rPr lang="pt-BR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registros, </a:t>
            </a:r>
            <a:r>
              <a:rPr lang="pt-BR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15.174 </a:t>
            </a:r>
            <a:r>
              <a:rPr lang="pt-BR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bases de </a:t>
            </a:r>
            <a:r>
              <a:rPr lang="pt-BR" sz="2000" dirty="0" err="1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datos</a:t>
            </a:r>
            <a:endParaRPr lang="pt-BR" sz="2000" dirty="0" smtClean="0">
              <a:latin typeface="Calibri" pitchFamily="34" charset="0"/>
              <a:ea typeface="ＭＳ Ｐゴシック" pitchFamily="34" charset="-128"/>
              <a:sym typeface="Webdings" pitchFamily="18" charset="2"/>
            </a:endParaRPr>
          </a:p>
          <a:p>
            <a:pPr marL="611188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En España: 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68 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Instituciones, 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168 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Bases de datos, 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9.345.955 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Registros de biodiversidad</a:t>
            </a:r>
          </a:p>
          <a:p>
            <a:pPr marL="611188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GBIF.ES es el Nodo Nacional de Información sobre Biodiversidad</a:t>
            </a:r>
            <a:b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</a:b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patrocinado por el Ministerio de Economía y Competitividad gestionado por el Consejo Superior de Investigaciones Científicas (CSIC)</a:t>
            </a:r>
          </a:p>
          <a:p>
            <a:pPr marL="268288" indent="6350" eaLnBrk="1" hangingPunct="1">
              <a:lnSpc>
                <a:spcPct val="80000"/>
              </a:lnSpc>
            </a:pPr>
            <a:endParaRPr lang="es-ES" sz="1400" dirty="0" smtClean="0">
              <a:ea typeface="ＭＳ Ｐゴシック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074773" y="5882318"/>
            <a:ext cx="28751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baseline="0" dirty="0" smtClean="0">
                <a:solidFill>
                  <a:srgbClr val="503500"/>
                </a:solidFill>
              </a:rPr>
              <a:t>W </a:t>
            </a:r>
            <a:r>
              <a:rPr lang="es-ES_tradnl" b="1" baseline="0" dirty="0" err="1" smtClean="0">
                <a:solidFill>
                  <a:srgbClr val="503500"/>
                </a:solidFill>
              </a:rPr>
              <a:t>W</a:t>
            </a:r>
            <a:r>
              <a:rPr lang="es-ES_tradnl" b="1" baseline="0" dirty="0" smtClean="0">
                <a:solidFill>
                  <a:srgbClr val="503500"/>
                </a:solidFill>
              </a:rPr>
              <a:t> </a:t>
            </a:r>
            <a:r>
              <a:rPr lang="es-ES_tradnl" b="1" baseline="0" dirty="0" err="1" smtClean="0">
                <a:solidFill>
                  <a:srgbClr val="503500"/>
                </a:solidFill>
              </a:rPr>
              <a:t>W</a:t>
            </a:r>
            <a:r>
              <a:rPr lang="es-ES_tradnl" b="1" baseline="0" dirty="0" smtClean="0">
                <a:solidFill>
                  <a:srgbClr val="503500"/>
                </a:solidFill>
              </a:rPr>
              <a:t> . G B I F . E S</a:t>
            </a:r>
            <a:endParaRPr lang="en-US" sz="1600" baseline="0" dirty="0" smtClean="0">
              <a:solidFill>
                <a:srgbClr val="503500"/>
              </a:solidFill>
              <a:latin typeface="Tahoma" pitchFamily="34" charset="0"/>
            </a:endParaRPr>
          </a:p>
        </p:txBody>
      </p:sp>
      <p:pic>
        <p:nvPicPr>
          <p:cNvPr id="7" name="Picture 15" descr="logogif deep blu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4775" y="5996325"/>
            <a:ext cx="1365250" cy="615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2C0BF19-1B51-46F3-BABD-D3DD98E4C5E8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3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472" y="1134142"/>
            <a:ext cx="3081338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sz="32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Qué es GBIF:</a:t>
            </a:r>
            <a:endParaRPr lang="es-ES" sz="3200" dirty="0" smtClean="0">
              <a:solidFill>
                <a:srgbClr val="004368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06600"/>
            <a:ext cx="7208837" cy="41925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Infraestructura de datos de biodiversidad 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para hacer ciencia, conservación y gestión basada en el 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libre acceso a los datos 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y en 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herramientas informáticas de código abierto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 algn="just" eaLnBrk="1" hangingPunct="1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es-ES" sz="20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Red de centros y proyectos que publican datos de biodiversidad sobre los 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que retienen el control 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en todo momento, proporcionando la visón más robusta de la biodiversidad que conocemos. </a:t>
            </a:r>
          </a:p>
          <a:p>
            <a:pPr algn="just" eaLnBrk="1" hangingPunct="1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Plataforma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acceso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a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información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en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biodiversidad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proporcionada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por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países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desarrollados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y en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desarrollo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;</a:t>
            </a:r>
            <a:r>
              <a:rPr lang="en-US" sz="2000" dirty="0" smtClean="0">
                <a:solidFill>
                  <a:srgbClr val="ED841B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haciendo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así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posible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la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repatriación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datos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a los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países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origen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 algn="just" eaLnBrk="1" hangingPunct="1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Red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dinámica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en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constante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crecimiento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de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países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organizaciones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instituciones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e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individuos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con un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objetivo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común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compartir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y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hacer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disponibles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datos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ciéntificos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biodiversidad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.</a:t>
            </a:r>
            <a:endParaRPr lang="es-ES" sz="20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1633538" y="2463800"/>
            <a:ext cx="474662" cy="2619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300" y="922338"/>
            <a:ext cx="115093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F6A38FD-1D58-4875-B988-4A66FF3A172A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4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4099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990600" y="1628775"/>
            <a:ext cx="64008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00000"/>
              </a:lnSpc>
            </a:pPr>
            <a:endParaRPr lang="es-ES" sz="2800" baseline="0">
              <a:solidFill>
                <a:srgbClr val="503500"/>
              </a:solidFill>
              <a:latin typeface="Tahoma" pitchFamily="34" charset="0"/>
            </a:endParaRPr>
          </a:p>
        </p:txBody>
      </p:sp>
      <p:sp>
        <p:nvSpPr>
          <p:cNvPr id="4100" name="Rectangle 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65096" y="2423304"/>
            <a:ext cx="839977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 algn="l">
              <a:lnSpc>
                <a:spcPct val="120000"/>
              </a:lnSpc>
              <a:buFontTx/>
              <a:buChar char="•"/>
            </a:pPr>
            <a:r>
              <a:rPr lang="es-ES_tradnl" sz="2000" baseline="0" dirty="0" smtClean="0">
                <a:solidFill>
                  <a:srgbClr val="503500"/>
                </a:solidFill>
              </a:rPr>
              <a:t>Nace </a:t>
            </a:r>
            <a:r>
              <a:rPr lang="es-ES_tradnl" sz="2000" baseline="0" dirty="0">
                <a:solidFill>
                  <a:srgbClr val="503500"/>
                </a:solidFill>
              </a:rPr>
              <a:t>a instancias de la </a:t>
            </a:r>
            <a:r>
              <a:rPr lang="es-ES_tradnl" sz="2000" b="1" baseline="0" dirty="0">
                <a:solidFill>
                  <a:srgbClr val="FF0000"/>
                </a:solidFill>
              </a:rPr>
              <a:t>OCDE</a:t>
            </a:r>
            <a:r>
              <a:rPr lang="es-ES_tradnl" sz="2000" baseline="0" dirty="0">
                <a:solidFill>
                  <a:srgbClr val="FF0000"/>
                </a:solidFill>
              </a:rPr>
              <a:t> </a:t>
            </a:r>
            <a:r>
              <a:rPr lang="es-ES_tradnl" sz="2000" baseline="0" dirty="0">
                <a:solidFill>
                  <a:srgbClr val="503500"/>
                </a:solidFill>
              </a:rPr>
              <a:t>(</a:t>
            </a:r>
            <a:r>
              <a:rPr lang="es-ES_tradnl" sz="2000" b="1" baseline="0" dirty="0">
                <a:solidFill>
                  <a:srgbClr val="503500"/>
                </a:solidFill>
              </a:rPr>
              <a:t>1996</a:t>
            </a:r>
            <a:r>
              <a:rPr lang="es-ES_tradnl" sz="2000" baseline="0" dirty="0">
                <a:solidFill>
                  <a:srgbClr val="503500"/>
                </a:solidFill>
              </a:rPr>
              <a:t>, </a:t>
            </a:r>
            <a:r>
              <a:rPr lang="es-ES_tradnl" sz="2000" baseline="0" dirty="0" err="1">
                <a:solidFill>
                  <a:srgbClr val="503500"/>
                </a:solidFill>
              </a:rPr>
              <a:t>MegaScience</a:t>
            </a:r>
            <a:r>
              <a:rPr lang="es-ES_tradnl" sz="2000" baseline="0" dirty="0">
                <a:solidFill>
                  <a:srgbClr val="503500"/>
                </a:solidFill>
              </a:rPr>
              <a:t> </a:t>
            </a:r>
            <a:r>
              <a:rPr lang="es-ES_tradnl" sz="2000" baseline="0" dirty="0" err="1">
                <a:solidFill>
                  <a:srgbClr val="503500"/>
                </a:solidFill>
              </a:rPr>
              <a:t>Forum</a:t>
            </a:r>
            <a:r>
              <a:rPr lang="es-ES_tradnl" sz="2000" baseline="0" dirty="0" smtClean="0">
                <a:solidFill>
                  <a:srgbClr val="503500"/>
                </a:solidFill>
              </a:rPr>
              <a:t>) con la idea de aplicar la informática como mecanismo para dar acceso a la información de la naturaleza</a:t>
            </a:r>
          </a:p>
          <a:p>
            <a:pPr marL="265113" indent="-265113" algn="l">
              <a:lnSpc>
                <a:spcPct val="120000"/>
              </a:lnSpc>
              <a:buFontTx/>
              <a:buChar char="•"/>
            </a:pPr>
            <a:r>
              <a:rPr lang="es-ES_tradnl" sz="2000" baseline="0" dirty="0" smtClean="0">
                <a:solidFill>
                  <a:srgbClr val="503500"/>
                </a:solidFill>
              </a:rPr>
              <a:t>Iniciativa internacional para hacer accesible a través de Internet toda la información disponible sobre los </a:t>
            </a:r>
            <a:r>
              <a:rPr lang="es-ES_tradnl" sz="2000" b="1" baseline="0" dirty="0" smtClean="0">
                <a:solidFill>
                  <a:srgbClr val="FF0000"/>
                </a:solidFill>
              </a:rPr>
              <a:t>organismos vivos </a:t>
            </a:r>
            <a:r>
              <a:rPr lang="es-ES_tradnl" sz="2000" baseline="0" dirty="0" smtClean="0">
                <a:solidFill>
                  <a:srgbClr val="503500"/>
                </a:solidFill>
              </a:rPr>
              <a:t>conocidos a nivel mundial</a:t>
            </a:r>
            <a:endParaRPr lang="es-ES_tradnl" sz="2000" baseline="0" dirty="0">
              <a:solidFill>
                <a:srgbClr val="503500"/>
              </a:solidFill>
            </a:endParaRPr>
          </a:p>
          <a:p>
            <a:pPr marL="265113" indent="-265113" algn="l">
              <a:lnSpc>
                <a:spcPct val="120000"/>
              </a:lnSpc>
              <a:buFontTx/>
              <a:buChar char="•"/>
            </a:pPr>
            <a:r>
              <a:rPr lang="es-ES_tradnl" sz="2000" baseline="0" dirty="0">
                <a:solidFill>
                  <a:srgbClr val="503500"/>
                </a:solidFill>
              </a:rPr>
              <a:t>Los miembros ordinarios de GBIF son </a:t>
            </a:r>
            <a:r>
              <a:rPr lang="es-ES_tradnl" sz="2000" b="1" baseline="0" dirty="0" smtClean="0">
                <a:solidFill>
                  <a:srgbClr val="FF0000"/>
                </a:solidFill>
              </a:rPr>
              <a:t>Estados</a:t>
            </a:r>
            <a:r>
              <a:rPr lang="es-ES_tradnl" sz="2000" baseline="0" dirty="0" smtClean="0">
                <a:solidFill>
                  <a:srgbClr val="503500"/>
                </a:solidFill>
              </a:rPr>
              <a:t>. Dichos Estados miembros: </a:t>
            </a:r>
          </a:p>
          <a:p>
            <a:pPr marL="717550" indent="-176213" algn="l">
              <a:lnSpc>
                <a:spcPct val="120000"/>
              </a:lnSpc>
              <a:buFontTx/>
              <a:buChar char="-"/>
            </a:pPr>
            <a:r>
              <a:rPr lang="es-ES_tradnl" sz="2000" baseline="0" dirty="0" smtClean="0">
                <a:solidFill>
                  <a:srgbClr val="503500"/>
                </a:solidFill>
              </a:rPr>
              <a:t>se </a:t>
            </a:r>
            <a:r>
              <a:rPr lang="es-ES_tradnl" sz="2000" baseline="0" dirty="0">
                <a:solidFill>
                  <a:srgbClr val="503500"/>
                </a:solidFill>
              </a:rPr>
              <a:t>comprometen a establecer un </a:t>
            </a:r>
            <a:r>
              <a:rPr lang="es-ES_tradnl" sz="2000" b="1" baseline="0" dirty="0">
                <a:solidFill>
                  <a:srgbClr val="FF0000"/>
                </a:solidFill>
              </a:rPr>
              <a:t>nodo nacional  </a:t>
            </a:r>
            <a:r>
              <a:rPr lang="es-ES_tradnl" sz="2000" baseline="0" dirty="0">
                <a:solidFill>
                  <a:srgbClr val="503500"/>
                </a:solidFill>
              </a:rPr>
              <a:t>de GBIF que, entre otras cosas, será </a:t>
            </a:r>
            <a:r>
              <a:rPr lang="es-ES_tradnl" sz="2000" baseline="0" dirty="0" smtClean="0">
                <a:solidFill>
                  <a:srgbClr val="503500"/>
                </a:solidFill>
              </a:rPr>
              <a:t>portal </a:t>
            </a:r>
            <a:r>
              <a:rPr lang="es-ES_tradnl" sz="2000" baseline="0" dirty="0">
                <a:solidFill>
                  <a:srgbClr val="503500"/>
                </a:solidFill>
              </a:rPr>
              <a:t>de esta </a:t>
            </a:r>
            <a:r>
              <a:rPr lang="es-ES_tradnl" sz="2000" baseline="0" dirty="0" smtClean="0">
                <a:solidFill>
                  <a:srgbClr val="503500"/>
                </a:solidFill>
              </a:rPr>
              <a:t>información </a:t>
            </a:r>
          </a:p>
          <a:p>
            <a:pPr marL="717550" indent="-176213" algn="l">
              <a:lnSpc>
                <a:spcPct val="120000"/>
              </a:lnSpc>
              <a:buFontTx/>
              <a:buChar char="-"/>
            </a:pPr>
            <a:r>
              <a:rPr lang="es-ES_tradnl" sz="2000" baseline="0" dirty="0" smtClean="0">
                <a:solidFill>
                  <a:srgbClr val="503500"/>
                </a:solidFill>
              </a:rPr>
              <a:t>contribuyen </a:t>
            </a:r>
            <a:r>
              <a:rPr lang="es-ES_tradnl" sz="2000" baseline="0" dirty="0">
                <a:solidFill>
                  <a:srgbClr val="503500"/>
                </a:solidFill>
              </a:rPr>
              <a:t>económicamente a la </a:t>
            </a:r>
            <a:r>
              <a:rPr lang="es-ES_tradnl" sz="2000" baseline="0" dirty="0" smtClean="0">
                <a:solidFill>
                  <a:srgbClr val="503500"/>
                </a:solidFill>
              </a:rPr>
              <a:t>iniciativa</a:t>
            </a:r>
            <a:endParaRPr lang="en-US" sz="2000" baseline="0" dirty="0">
              <a:solidFill>
                <a:srgbClr val="503500"/>
              </a:solidFill>
            </a:endParaRPr>
          </a:p>
        </p:txBody>
      </p:sp>
      <p:graphicFrame>
        <p:nvGraphicFramePr>
          <p:cNvPr id="7585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66408"/>
              </p:ext>
            </p:extLst>
          </p:nvPr>
        </p:nvGraphicFramePr>
        <p:xfrm>
          <a:off x="2222090" y="1620068"/>
          <a:ext cx="4807976" cy="649288"/>
        </p:xfrm>
        <a:graphic>
          <a:graphicData uri="http://schemas.openxmlformats.org/drawingml/2006/table">
            <a:tbl>
              <a:tblPr/>
              <a:tblGrid>
                <a:gridCol w="2271182"/>
                <a:gridCol w="2536794"/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368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Global </a:t>
                      </a:r>
                      <a:r>
                        <a:rPr kumimoji="0" lang="es-ES_tradnl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368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Biodiversity</a:t>
                      </a:r>
                      <a:r>
                        <a:rPr kumimoji="0" lang="es-ES_tradnl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368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368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Information</a:t>
                      </a:r>
                      <a:r>
                        <a:rPr kumimoji="0" lang="es-ES_tradnl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368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s-ES_tradnl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368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Facility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4368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368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Infraestructura Mundial de Información en Biodiversidad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4368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9" name="Rectangle 77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1109663"/>
            <a:ext cx="4035425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sz="32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Orígenes</a:t>
            </a:r>
            <a:endParaRPr lang="es-ES" sz="3200" dirty="0" smtClean="0">
              <a:solidFill>
                <a:srgbClr val="004368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300" y="922338"/>
            <a:ext cx="115093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5B81549-52FC-4DA9-8B13-49F92AEDD4D2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5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566469" y="1831866"/>
            <a:ext cx="7709626" cy="439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100" baseline="0" dirty="0">
                <a:solidFill>
                  <a:srgbClr val="503500"/>
                </a:solidFill>
              </a:rPr>
              <a:t>Junio de </a:t>
            </a:r>
            <a:r>
              <a:rPr lang="es-ES_tradnl" sz="2100" b="1" baseline="0" dirty="0" smtClean="0">
                <a:solidFill>
                  <a:srgbClr val="503500"/>
                </a:solidFill>
              </a:rPr>
              <a:t>1999</a:t>
            </a:r>
            <a:r>
              <a:rPr lang="es-ES_tradnl" sz="2100" baseline="0" dirty="0" smtClean="0">
                <a:solidFill>
                  <a:srgbClr val="503500"/>
                </a:solidFill>
              </a:rPr>
              <a:t>: El </a:t>
            </a:r>
            <a:r>
              <a:rPr lang="es-ES_tradnl" sz="2100" baseline="0" dirty="0">
                <a:solidFill>
                  <a:srgbClr val="503500"/>
                </a:solidFill>
              </a:rPr>
              <a:t>Consejo de Ministros de la OCDE acuerda </a:t>
            </a:r>
            <a:r>
              <a:rPr lang="es-ES_tradnl" sz="2100" baseline="0" dirty="0" smtClean="0">
                <a:solidFill>
                  <a:srgbClr val="503500"/>
                </a:solidFill>
              </a:rPr>
              <a:t>    crear GBIF</a:t>
            </a:r>
            <a:endParaRPr lang="es-ES_tradnl" sz="2100" baseline="0" dirty="0">
              <a:solidFill>
                <a:srgbClr val="503500"/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100" baseline="0" dirty="0">
                <a:solidFill>
                  <a:srgbClr val="503500"/>
                </a:solidFill>
              </a:rPr>
              <a:t>Marzo </a:t>
            </a:r>
            <a:r>
              <a:rPr lang="es-ES_tradnl" sz="2100" baseline="0" dirty="0" smtClean="0">
                <a:solidFill>
                  <a:srgbClr val="503500"/>
                </a:solidFill>
              </a:rPr>
              <a:t>de </a:t>
            </a:r>
            <a:r>
              <a:rPr lang="es-ES_tradnl" sz="2100" b="1" baseline="0" dirty="0">
                <a:solidFill>
                  <a:srgbClr val="503500"/>
                </a:solidFill>
              </a:rPr>
              <a:t>2001</a:t>
            </a:r>
            <a:r>
              <a:rPr lang="es-ES_tradnl" sz="2100" baseline="0" dirty="0">
                <a:solidFill>
                  <a:srgbClr val="503500"/>
                </a:solidFill>
              </a:rPr>
              <a:t>: GBIF nace </a:t>
            </a:r>
            <a:r>
              <a:rPr lang="es-ES_tradnl" sz="2100" baseline="0" dirty="0" smtClean="0">
                <a:solidFill>
                  <a:srgbClr val="503500"/>
                </a:solidFill>
              </a:rPr>
              <a:t>oficialmente</a:t>
            </a:r>
            <a:endParaRPr lang="es-ES_tradnl" sz="2100" baseline="0" dirty="0">
              <a:solidFill>
                <a:srgbClr val="503500"/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100" b="1" baseline="0" dirty="0">
                <a:solidFill>
                  <a:srgbClr val="503500"/>
                </a:solidFill>
              </a:rPr>
              <a:t>2002</a:t>
            </a:r>
            <a:r>
              <a:rPr lang="es-ES_tradnl" sz="2100" baseline="0" dirty="0">
                <a:solidFill>
                  <a:srgbClr val="503500"/>
                </a:solidFill>
              </a:rPr>
              <a:t>: La Secretaría Mundial del GBIF se instala en </a:t>
            </a:r>
            <a:r>
              <a:rPr lang="es-ES_tradnl" sz="2100" baseline="0" dirty="0" smtClean="0">
                <a:solidFill>
                  <a:srgbClr val="503500"/>
                </a:solidFill>
              </a:rPr>
              <a:t>Copenhague</a:t>
            </a:r>
            <a:endParaRPr lang="es-ES_tradnl" sz="2100" baseline="0" dirty="0">
              <a:solidFill>
                <a:srgbClr val="503500"/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100" b="1" baseline="0" dirty="0">
                <a:solidFill>
                  <a:srgbClr val="503500"/>
                </a:solidFill>
              </a:rPr>
              <a:t>2003</a:t>
            </a:r>
            <a:r>
              <a:rPr lang="es-ES_tradnl" sz="2100" baseline="0" dirty="0">
                <a:solidFill>
                  <a:srgbClr val="503500"/>
                </a:solidFill>
              </a:rPr>
              <a:t>: Primer plan de trabajo anual de GBIF y primeras convocatorias de proyectos y </a:t>
            </a:r>
            <a:r>
              <a:rPr lang="es-ES_tradnl" sz="2100" baseline="0" dirty="0" smtClean="0">
                <a:solidFill>
                  <a:srgbClr val="503500"/>
                </a:solidFill>
              </a:rPr>
              <a:t>contratos</a:t>
            </a:r>
            <a:r>
              <a:rPr lang="es-ES_tradnl" sz="2100" baseline="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100" b="1" baseline="0" dirty="0" smtClean="0">
                <a:solidFill>
                  <a:srgbClr val="503500"/>
                </a:solidFill>
              </a:rPr>
              <a:t>2007</a:t>
            </a:r>
            <a:r>
              <a:rPr lang="es-ES_tradnl" sz="2100" baseline="0" dirty="0" smtClean="0">
                <a:solidFill>
                  <a:srgbClr val="503500"/>
                </a:solidFill>
              </a:rPr>
              <a:t>: </a:t>
            </a:r>
            <a:r>
              <a:rPr lang="es-ES" sz="2100" baseline="0" dirty="0">
                <a:solidFill>
                  <a:srgbClr val="503500"/>
                </a:solidFill>
              </a:rPr>
              <a:t>Segunda fase de </a:t>
            </a:r>
            <a:r>
              <a:rPr lang="es-ES" sz="2100" baseline="0" dirty="0" smtClean="0">
                <a:solidFill>
                  <a:srgbClr val="503500"/>
                </a:solidFill>
              </a:rPr>
              <a:t>GBIF, </a:t>
            </a:r>
            <a:r>
              <a:rPr lang="es-ES" sz="2100" baseline="0" dirty="0">
                <a:solidFill>
                  <a:srgbClr val="503500"/>
                </a:solidFill>
              </a:rPr>
              <a:t>del prototipo al sistema </a:t>
            </a:r>
            <a:r>
              <a:rPr lang="es-ES" sz="2100" baseline="0" dirty="0" smtClean="0">
                <a:solidFill>
                  <a:srgbClr val="503500"/>
                </a:solidFill>
              </a:rPr>
              <a:t>operacional</a:t>
            </a:r>
            <a:endParaRPr lang="es-ES_tradnl" sz="2100" baseline="0" dirty="0" smtClean="0">
              <a:solidFill>
                <a:srgbClr val="503500"/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100" b="1" baseline="0" dirty="0" smtClean="0">
                <a:solidFill>
                  <a:srgbClr val="503500"/>
                </a:solidFill>
              </a:rPr>
              <a:t>2012-adelante</a:t>
            </a:r>
            <a:r>
              <a:rPr lang="es-ES_tradnl" sz="2100" baseline="0" dirty="0" smtClean="0">
                <a:solidFill>
                  <a:srgbClr val="503500"/>
                </a:solidFill>
              </a:rPr>
              <a:t>: </a:t>
            </a:r>
            <a:r>
              <a:rPr lang="es-ES" sz="2100" baseline="0" dirty="0">
                <a:solidFill>
                  <a:srgbClr val="503500"/>
                </a:solidFill>
              </a:rPr>
              <a:t>Tercera </a:t>
            </a:r>
            <a:r>
              <a:rPr lang="es-ES" sz="2100" baseline="0" dirty="0" smtClean="0">
                <a:solidFill>
                  <a:srgbClr val="503500"/>
                </a:solidFill>
              </a:rPr>
              <a:t>fase, </a:t>
            </a:r>
            <a:r>
              <a:rPr lang="es-ES" sz="2100" baseline="0" dirty="0">
                <a:solidFill>
                  <a:srgbClr val="503500"/>
                </a:solidFill>
              </a:rPr>
              <a:t>hacia un modelo indefinido en el tiempo y descentralizado</a:t>
            </a:r>
            <a:endParaRPr lang="es-ES_tradnl" sz="2100" baseline="0" dirty="0">
              <a:solidFill>
                <a:srgbClr val="503500"/>
              </a:solidFill>
            </a:endParaRPr>
          </a:p>
        </p:txBody>
      </p:sp>
      <p:sp>
        <p:nvSpPr>
          <p:cNvPr id="5" name="Rectangle 77"/>
          <p:cNvSpPr txBox="1">
            <a:spLocks noChangeArrowheads="1"/>
          </p:cNvSpPr>
          <p:nvPr/>
        </p:nvSpPr>
        <p:spPr bwMode="auto">
          <a:xfrm>
            <a:off x="238125" y="1011343"/>
            <a:ext cx="4035425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s-ES_tradnl" sz="48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Histórico</a:t>
            </a:r>
            <a:endParaRPr lang="es-ES" sz="4800" dirty="0" smtClean="0">
              <a:solidFill>
                <a:srgbClr val="004368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300" y="922338"/>
            <a:ext cx="115093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1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collage_alargad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333" y="2585884"/>
            <a:ext cx="3036210" cy="285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14A28DF-A9F6-4E73-A7BD-4AAA963568A6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6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717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98818" y="1895745"/>
            <a:ext cx="7613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 algn="l">
              <a:lnSpc>
                <a:spcPct val="110000"/>
              </a:lnSpc>
              <a:buFontTx/>
              <a:buChar char="•"/>
            </a:pPr>
            <a:r>
              <a:rPr lang="es-ES_tradnl" sz="1800" b="1" baseline="0" dirty="0">
                <a:solidFill>
                  <a:srgbClr val="503500"/>
                </a:solidFill>
              </a:rPr>
              <a:t>Contenido</a:t>
            </a:r>
          </a:p>
          <a:p>
            <a:pPr lvl="1" algn="l">
              <a:lnSpc>
                <a:spcPct val="110000"/>
              </a:lnSpc>
              <a:buFontTx/>
              <a:buChar char="–"/>
            </a:pPr>
            <a:r>
              <a:rPr lang="es-ES_tradnl" sz="1800" baseline="0" dirty="0" smtClean="0">
                <a:solidFill>
                  <a:srgbClr val="503500"/>
                </a:solidFill>
              </a:rPr>
              <a:t> Informatización </a:t>
            </a:r>
            <a:r>
              <a:rPr lang="es-ES_tradnl" sz="1800" baseline="0" dirty="0">
                <a:solidFill>
                  <a:srgbClr val="503500"/>
                </a:solidFill>
              </a:rPr>
              <a:t>de las colecciones de Historia Natural</a:t>
            </a:r>
          </a:p>
          <a:p>
            <a:pPr lvl="1" algn="l">
              <a:lnSpc>
                <a:spcPct val="110000"/>
              </a:lnSpc>
              <a:buFontTx/>
              <a:buChar char="–"/>
            </a:pPr>
            <a:r>
              <a:rPr lang="es-ES_tradnl" sz="1800" baseline="0" dirty="0" smtClean="0">
                <a:solidFill>
                  <a:srgbClr val="503500"/>
                </a:solidFill>
              </a:rPr>
              <a:t> Catálogo </a:t>
            </a:r>
            <a:r>
              <a:rPr lang="es-ES_tradnl" sz="1800" baseline="0" dirty="0">
                <a:solidFill>
                  <a:srgbClr val="503500"/>
                </a:solidFill>
              </a:rPr>
              <a:t>electrónico de nombres científicos</a:t>
            </a:r>
          </a:p>
          <a:p>
            <a:pPr marL="541338" lvl="1" indent="-88900" algn="l">
              <a:lnSpc>
                <a:spcPct val="110000"/>
              </a:lnSpc>
              <a:buFontTx/>
              <a:buChar char="–"/>
            </a:pPr>
            <a:r>
              <a:rPr lang="es-ES_tradnl" altLang="es-ES" sz="1800" baseline="0" dirty="0" smtClean="0">
                <a:solidFill>
                  <a:srgbClr val="503500"/>
                </a:solidFill>
              </a:rPr>
              <a:t> “</a:t>
            </a:r>
            <a:r>
              <a:rPr lang="es-ES_tradnl" sz="1800" i="1" baseline="0" dirty="0" err="1">
                <a:solidFill>
                  <a:srgbClr val="503500"/>
                </a:solidFill>
              </a:rPr>
              <a:t>Species</a:t>
            </a:r>
            <a:r>
              <a:rPr lang="es-ES_tradnl" sz="1800" i="1" baseline="0" dirty="0">
                <a:solidFill>
                  <a:srgbClr val="503500"/>
                </a:solidFill>
              </a:rPr>
              <a:t> </a:t>
            </a:r>
            <a:r>
              <a:rPr lang="es-ES_tradnl" sz="1800" i="1" baseline="0" dirty="0" err="1">
                <a:solidFill>
                  <a:srgbClr val="503500"/>
                </a:solidFill>
              </a:rPr>
              <a:t>bank</a:t>
            </a:r>
            <a:r>
              <a:rPr lang="es-ES_tradnl" altLang="es-ES" sz="1800" baseline="0" dirty="0">
                <a:solidFill>
                  <a:srgbClr val="503500"/>
                </a:solidFill>
              </a:rPr>
              <a:t>”</a:t>
            </a:r>
            <a:r>
              <a:rPr lang="es-ES_tradnl" sz="1800" baseline="0" dirty="0">
                <a:solidFill>
                  <a:srgbClr val="503500"/>
                </a:solidFill>
              </a:rPr>
              <a:t>: bases de datos con información sobre especies (descripciones, claves, imágenes, …)</a:t>
            </a:r>
          </a:p>
          <a:p>
            <a:pPr lvl="1" algn="l">
              <a:lnSpc>
                <a:spcPct val="110000"/>
              </a:lnSpc>
              <a:buFontTx/>
              <a:buChar char="–"/>
            </a:pPr>
            <a:r>
              <a:rPr lang="es-ES_tradnl" sz="1800" baseline="0" dirty="0" smtClean="0">
                <a:solidFill>
                  <a:srgbClr val="503500"/>
                </a:solidFill>
              </a:rPr>
              <a:t> Biblioteca </a:t>
            </a:r>
            <a:r>
              <a:rPr lang="es-ES_tradnl" sz="1800" baseline="0" dirty="0">
                <a:solidFill>
                  <a:srgbClr val="503500"/>
                </a:solidFill>
              </a:rPr>
              <a:t>Virtual de la Biodiversidad</a:t>
            </a:r>
          </a:p>
          <a:p>
            <a:pPr marL="265113" indent="-265113" algn="l">
              <a:lnSpc>
                <a:spcPct val="110000"/>
              </a:lnSpc>
              <a:buFontTx/>
              <a:buChar char="•"/>
            </a:pPr>
            <a:r>
              <a:rPr lang="es-ES_tradnl" sz="1800" b="1" baseline="0" dirty="0">
                <a:solidFill>
                  <a:srgbClr val="503500"/>
                </a:solidFill>
              </a:rPr>
              <a:t>Informática</a:t>
            </a:r>
          </a:p>
          <a:p>
            <a:pPr lvl="1" algn="l">
              <a:lnSpc>
                <a:spcPct val="110000"/>
              </a:lnSpc>
              <a:buFontTx/>
              <a:buChar char="–"/>
            </a:pPr>
            <a:r>
              <a:rPr lang="es-ES_tradnl" sz="1800" baseline="0" dirty="0" smtClean="0">
                <a:solidFill>
                  <a:srgbClr val="503500"/>
                </a:solidFill>
              </a:rPr>
              <a:t> Tecnología </a:t>
            </a:r>
            <a:r>
              <a:rPr lang="es-ES_tradnl" sz="1800" baseline="0" dirty="0">
                <a:solidFill>
                  <a:srgbClr val="503500"/>
                </a:solidFill>
              </a:rPr>
              <a:t>e interoperabilidad </a:t>
            </a:r>
            <a:r>
              <a:rPr lang="es-ES_tradnl" sz="1800" baseline="0" dirty="0" smtClean="0">
                <a:solidFill>
                  <a:srgbClr val="503500"/>
                </a:solidFill>
              </a:rPr>
              <a:t>de </a:t>
            </a:r>
            <a:r>
              <a:rPr lang="es-ES_tradnl" sz="1800" baseline="0" dirty="0">
                <a:solidFill>
                  <a:srgbClr val="503500"/>
                </a:solidFill>
              </a:rPr>
              <a:t>bases de datos</a:t>
            </a:r>
          </a:p>
          <a:p>
            <a:pPr marL="265113" indent="-265113" algn="l">
              <a:lnSpc>
                <a:spcPct val="110000"/>
              </a:lnSpc>
              <a:buFontTx/>
              <a:buChar char="•"/>
            </a:pPr>
            <a:r>
              <a:rPr lang="es-ES_tradnl" sz="1800" b="1" baseline="0" dirty="0">
                <a:solidFill>
                  <a:srgbClr val="503500"/>
                </a:solidFill>
              </a:rPr>
              <a:t>Participación</a:t>
            </a:r>
          </a:p>
          <a:p>
            <a:pPr lvl="1" algn="l">
              <a:lnSpc>
                <a:spcPct val="110000"/>
              </a:lnSpc>
              <a:buFontTx/>
              <a:buChar char="–"/>
            </a:pPr>
            <a:r>
              <a:rPr lang="es-ES_tradnl" sz="1800" baseline="0" dirty="0" smtClean="0">
                <a:solidFill>
                  <a:srgbClr val="503500"/>
                </a:solidFill>
              </a:rPr>
              <a:t> Nodos </a:t>
            </a:r>
            <a:r>
              <a:rPr lang="es-ES_tradnl" sz="1800" baseline="0" dirty="0">
                <a:solidFill>
                  <a:srgbClr val="503500"/>
                </a:solidFill>
              </a:rPr>
              <a:t>nacionales</a:t>
            </a:r>
          </a:p>
          <a:p>
            <a:pPr lvl="1" algn="l">
              <a:lnSpc>
                <a:spcPct val="110000"/>
              </a:lnSpc>
              <a:buFontTx/>
              <a:buChar char="–"/>
            </a:pPr>
            <a:r>
              <a:rPr lang="es-ES_tradnl" sz="1800" baseline="0" dirty="0" smtClean="0">
                <a:solidFill>
                  <a:srgbClr val="503500"/>
                </a:solidFill>
              </a:rPr>
              <a:t> Centros </a:t>
            </a:r>
            <a:r>
              <a:rPr lang="es-ES_tradnl" sz="1800" baseline="0" dirty="0">
                <a:solidFill>
                  <a:srgbClr val="503500"/>
                </a:solidFill>
              </a:rPr>
              <a:t>y proyectos con información sobre biodiversidad</a:t>
            </a:r>
          </a:p>
          <a:p>
            <a:pPr lvl="1" algn="l">
              <a:lnSpc>
                <a:spcPct val="110000"/>
              </a:lnSpc>
              <a:buFontTx/>
              <a:buChar char="–"/>
            </a:pPr>
            <a:r>
              <a:rPr lang="es-ES_tradnl" sz="1800" baseline="0" dirty="0" smtClean="0">
                <a:solidFill>
                  <a:srgbClr val="503500"/>
                </a:solidFill>
              </a:rPr>
              <a:t> Convenios </a:t>
            </a:r>
            <a:r>
              <a:rPr lang="es-ES_tradnl" sz="1800" baseline="0" dirty="0">
                <a:solidFill>
                  <a:srgbClr val="503500"/>
                </a:solidFill>
              </a:rPr>
              <a:t>Internacionales</a:t>
            </a:r>
          </a:p>
          <a:p>
            <a:pPr lvl="1" algn="l">
              <a:lnSpc>
                <a:spcPct val="110000"/>
              </a:lnSpc>
              <a:buFontTx/>
              <a:buChar char="–"/>
            </a:pPr>
            <a:r>
              <a:rPr lang="es-ES_tradnl" sz="1800" baseline="0" dirty="0" smtClean="0">
                <a:solidFill>
                  <a:srgbClr val="503500"/>
                </a:solidFill>
              </a:rPr>
              <a:t> </a:t>
            </a:r>
            <a:r>
              <a:rPr lang="es-ES_tradnl" sz="1800" u="sng" baseline="0" dirty="0" smtClean="0">
                <a:solidFill>
                  <a:srgbClr val="503500"/>
                </a:solidFill>
              </a:rPr>
              <a:t>Formación</a:t>
            </a:r>
            <a:endParaRPr lang="es-ES_tradnl" sz="1800" u="sng" baseline="0" dirty="0">
              <a:solidFill>
                <a:srgbClr val="503500"/>
              </a:solidFill>
            </a:endParaRPr>
          </a:p>
          <a:p>
            <a:pPr marL="265113" indent="-265113" algn="l">
              <a:lnSpc>
                <a:spcPct val="120000"/>
              </a:lnSpc>
            </a:pPr>
            <a:endParaRPr lang="en-US" sz="1800" baseline="0" dirty="0">
              <a:solidFill>
                <a:srgbClr val="503500"/>
              </a:solidFill>
            </a:endParaRPr>
          </a:p>
        </p:txBody>
      </p:sp>
      <p:sp>
        <p:nvSpPr>
          <p:cNvPr id="717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46063" y="1100138"/>
            <a:ext cx="5094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s-ES_tradnl" sz="3200" baseline="0" dirty="0">
                <a:solidFill>
                  <a:srgbClr val="004368"/>
                </a:solidFill>
              </a:rPr>
              <a:t>Programas </a:t>
            </a:r>
            <a:r>
              <a:rPr lang="es-ES_tradnl" sz="3200" baseline="0" dirty="0" smtClean="0">
                <a:solidFill>
                  <a:srgbClr val="004368"/>
                </a:solidFill>
              </a:rPr>
              <a:t>de trabajo</a:t>
            </a:r>
            <a:endParaRPr lang="en-US" sz="3200" baseline="0" dirty="0">
              <a:solidFill>
                <a:srgbClr val="0043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9743236-72EA-46B3-9A82-458F908661A1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7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1279525"/>
            <a:ext cx="9144000" cy="4895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135131" y="5595408"/>
            <a:ext cx="60606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_tradnl" sz="1400" baseline="0" dirty="0">
                <a:solidFill>
                  <a:srgbClr val="503500"/>
                </a:solidFill>
              </a:rPr>
              <a:t>El catálogo electrónico de nombres de organismos conocidos para la ciencia posibilita el enlace entre muchos tipos de bases de datos biológicas y no biológicas</a:t>
            </a:r>
          </a:p>
        </p:txBody>
      </p:sp>
      <p:pic>
        <p:nvPicPr>
          <p:cNvPr id="8197" name="Picture 6"/>
          <p:cNvPicPr preferRelativeResize="0">
            <a:picLocks noChangeAspect="1" noChangeArrowheads="1"/>
          </p:cNvPicPr>
          <p:nvPr/>
        </p:nvPicPr>
        <p:blipFill>
          <a:blip r:embed="rId3" cstate="email">
            <a:lum bright="-32000" contras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5475" y="1417095"/>
            <a:ext cx="4668911" cy="41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65100" y="1165225"/>
            <a:ext cx="345598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s-ES_tradnl" sz="3200" baseline="0" dirty="0">
                <a:solidFill>
                  <a:srgbClr val="004368"/>
                </a:solidFill>
              </a:rPr>
              <a:t>Contenidos y relaciones</a:t>
            </a:r>
            <a:r>
              <a:rPr lang="en-US" sz="4000" baseline="0" dirty="0">
                <a:solidFill>
                  <a:srgbClr val="004368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7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959F32B-E68C-4B56-AAE4-1FBD06DCB0FD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8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1277938"/>
            <a:ext cx="5175250" cy="65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sz="320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Los principios de GBIF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959F32B-E68C-4B56-AAE4-1FBD06DCB0FD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9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1277938"/>
            <a:ext cx="5175250" cy="65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sz="32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Los principios de GBIF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7144" y="2308577"/>
            <a:ext cx="8320548" cy="365960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s-ES" sz="2600" i="1" dirty="0" smtClean="0">
                <a:latin typeface="Calibri" pitchFamily="34" charset="0"/>
                <a:ea typeface="ＭＳ Ｐゴシック" pitchFamily="34" charset="-128"/>
              </a:rPr>
              <a:t>Las entidades participantes </a:t>
            </a:r>
            <a:r>
              <a:rPr lang="es-ES" sz="2600" b="1" i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retienen el control sobre sus datos </a:t>
            </a:r>
            <a:r>
              <a:rPr lang="es-ES" sz="2600" i="1" dirty="0" smtClean="0">
                <a:latin typeface="Calibri" pitchFamily="34" charset="0"/>
                <a:ea typeface="ＭＳ Ｐゴシック" pitchFamily="34" charset="-128"/>
              </a:rPr>
              <a:t>y se las reconoce el derecho de propiedad intelectual</a:t>
            </a:r>
          </a:p>
          <a:p>
            <a:pPr marL="0" indent="0" eaLnBrk="1" hangingPunct="1">
              <a:buNone/>
            </a:pPr>
            <a:endParaRPr lang="es-ES" sz="900" i="1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es-ES" sz="2600" b="1" i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Colaborar con iniciativas ya establecidas </a:t>
            </a:r>
            <a:r>
              <a:rPr lang="es-ES" sz="2600" i="1" dirty="0" smtClean="0">
                <a:latin typeface="Calibri" pitchFamily="34" charset="0"/>
                <a:ea typeface="ＭＳ Ｐゴシック" pitchFamily="34" charset="-128"/>
              </a:rPr>
              <a:t>en objetivos  comunes y </a:t>
            </a:r>
            <a:r>
              <a:rPr lang="es-ES" sz="2600" b="1" i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evitar la duplicidad </a:t>
            </a:r>
            <a:r>
              <a:rPr lang="es-ES" sz="2600" i="1" dirty="0" smtClean="0">
                <a:latin typeface="Calibri" pitchFamily="34" charset="0"/>
                <a:ea typeface="ＭＳ Ｐゴシック" pitchFamily="34" charset="-128"/>
              </a:rPr>
              <a:t>de esfuerzos</a:t>
            </a:r>
          </a:p>
          <a:p>
            <a:pPr marL="0" indent="0" eaLnBrk="1" hangingPunct="1">
              <a:buNone/>
            </a:pPr>
            <a:endParaRPr lang="es-ES" sz="900" i="1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s-ES" sz="2600" i="1" dirty="0" smtClean="0">
                <a:latin typeface="Calibri" pitchFamily="34" charset="0"/>
                <a:ea typeface="ＭＳ Ｐゴシック" pitchFamily="34" charset="-128"/>
              </a:rPr>
              <a:t>Construir sobre una </a:t>
            </a:r>
            <a:r>
              <a:rPr lang="es-ES" sz="2600" b="1" i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arquitectura informática global, no centralizada</a:t>
            </a:r>
            <a:r>
              <a:rPr lang="es-ES" sz="2600" i="1" dirty="0" smtClean="0">
                <a:latin typeface="Calibri" pitchFamily="34" charset="0"/>
                <a:ea typeface="ＭＳ Ｐゴシック" pitchFamily="34" charset="-128"/>
              </a:rPr>
              <a:t>, basada en </a:t>
            </a:r>
            <a:r>
              <a:rPr lang="es-ES" sz="2600" b="1" i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estándares abiertos</a:t>
            </a:r>
          </a:p>
        </p:txBody>
      </p:sp>
    </p:spTree>
    <p:extLst>
      <p:ext uri="{BB962C8B-B14F-4D97-AF65-F5344CB8AC3E}">
        <p14:creationId xmlns:p14="http://schemas.microsoft.com/office/powerpoint/2010/main" val="21500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17943</TotalTime>
  <Words>991</Words>
  <Application>Microsoft Office PowerPoint</Application>
  <PresentationFormat>Presentación en pantalla (4:3)</PresentationFormat>
  <Paragraphs>179</Paragraphs>
  <Slides>20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Default Design</vt:lpstr>
      <vt:lpstr>Diseño personalizado</vt:lpstr>
      <vt:lpstr>Presentación de PowerPoint</vt:lpstr>
      <vt:lpstr>Qué es GBIF:</vt:lpstr>
      <vt:lpstr>Qué es GBIF:</vt:lpstr>
      <vt:lpstr>Orígenes</vt:lpstr>
      <vt:lpstr>Presentación de PowerPoint</vt:lpstr>
      <vt:lpstr>Presentación de PowerPoint</vt:lpstr>
      <vt:lpstr>Presentación de PowerPoint</vt:lpstr>
      <vt:lpstr>Los principios de GBIF</vt:lpstr>
      <vt:lpstr>Los principios de GBIF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Ejemplo: hongos en España</vt:lpstr>
      <vt:lpstr>Datos accesibles</vt:lpstr>
      <vt:lpstr>Participación de España en GBIF</vt:lpstr>
      <vt:lpstr>Datos accesibles (entidades españolas)</vt:lpstr>
      <vt:lpstr>Presentación de PowerPoint</vt:lpstr>
    </vt:vector>
  </TitlesOfParts>
  <Company>RJB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Mediterranean Plant Collections: The computerised way forward</dc:title>
  <dc:creator>Pando;Virginia Gonzalez</dc:creator>
  <cp:lastModifiedBy>CSIC</cp:lastModifiedBy>
  <cp:revision>299</cp:revision>
  <dcterms:created xsi:type="dcterms:W3CDTF">2001-08-30T11:47:08Z</dcterms:created>
  <dcterms:modified xsi:type="dcterms:W3CDTF">2014-06-16T12:45:49Z</dcterms:modified>
</cp:coreProperties>
</file>