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60" r:id="rId3"/>
    <p:sldMasterId id="2147483661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* Microservices architecture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/>
              <a:t>	* Lots of components</a:t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We have “ALA Demo” in Github as a starting poing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0" name="Shape 10"/>
          <p:cNvSpPr txBox="1"/>
          <p:nvPr>
            <p:ph idx="1" type="subTitle"/>
          </p:nvPr>
        </p:nvSpPr>
        <p:spPr>
          <a:xfrm>
            <a:off x="685800" y="2840054"/>
            <a:ext cx="7772400" cy="784738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idx="1" type="body"/>
          </p:nvPr>
        </p:nvSpPr>
        <p:spPr>
          <a:xfrm>
            <a:off x="457200" y="4406309"/>
            <a:ext cx="8229600" cy="51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 rtl="0" algn="ctr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indent="-342900" lvl="1" marL="914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2pPr>
            <a:lvl3pPr indent="-342900" lvl="2" marL="1371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3pPr>
            <a:lvl4pPr indent="-342900" lvl="3" marL="1828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x="457200" y="1200150"/>
            <a:ext cx="3994526" cy="3725681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2" type="body"/>
          </p:nvPr>
        </p:nvSpPr>
        <p:spPr>
          <a:xfrm>
            <a:off x="4692274" y="1200150"/>
            <a:ext cx="3994526" cy="3725681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idx="1" type="body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228600" lvl="0" marL="457200" algn="ctr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ctrTitle"/>
          </p:nvPr>
        </p:nvSpPr>
        <p:spPr>
          <a:xfrm>
            <a:off x="685800" y="1583342"/>
            <a:ext cx="7772400" cy="11598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b="1" i="0" sz="4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" type="subTitle"/>
          </p:nvPr>
        </p:nvSpPr>
        <p:spPr>
          <a:xfrm>
            <a:off x="685800" y="2840053"/>
            <a:ext cx="7772400" cy="78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Arial"/>
              <a:buNone/>
              <a:defRPr b="0" i="0" sz="3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3600"/>
              <a:buFont typeface="Arial"/>
              <a:buNone/>
              <a:defRPr b="1" sz="36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457200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  <p:sp>
        <p:nvSpPr>
          <p:cNvPr id="35" name="Shape 35"/>
          <p:cNvSpPr txBox="1"/>
          <p:nvPr>
            <p:ph idx="2" type="body"/>
          </p:nvPr>
        </p:nvSpPr>
        <p:spPr>
          <a:xfrm>
            <a:off x="4692274" y="1200150"/>
            <a:ext cx="39945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3pPr>
            <a:lvl4pPr indent="-342900" lvl="3" marL="18288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indent="-342900" lvl="5" marL="27432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indent="-342900" lvl="6" marL="32004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indent="-342900" lvl="7" marL="3657600" rtl="0"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indent="-342900" lvl="8" marL="4114800" rtl="0"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200150"/>
            <a:ext cx="8229600" cy="372568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Char char="●"/>
              <a:defRPr sz="3000">
                <a:solidFill>
                  <a:schemeClr val="dk1"/>
                </a:solidFill>
              </a:defRPr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○"/>
              <a:defRPr sz="2400">
                <a:solidFill>
                  <a:schemeClr val="dk1"/>
                </a:solidFill>
              </a:defRPr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Char char="■"/>
              <a:defRPr sz="2400">
                <a:solidFill>
                  <a:schemeClr val="dk1"/>
                </a:solidFill>
              </a:defRPr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 sz="1800">
                <a:solidFill>
                  <a:schemeClr val="dk1"/>
                </a:solidFill>
              </a:defRPr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 sz="1800">
                <a:solidFill>
                  <a:schemeClr val="dk1"/>
                </a:solidFill>
              </a:defRPr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/>
          <a:lstStyle>
            <a:lvl1pPr lv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b="1" i="0" sz="3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419100" lvl="0" marL="457200" rtl="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810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○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81000" lvl="2" marL="1371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42900" lvl="3" marL="1828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42900" lvl="4" marL="22860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42900" lvl="5" marL="2743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42900" lvl="6" marL="3200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42900" lvl="7" marL="36576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○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42900" lvl="8" marL="41148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■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ctrTitle"/>
          </p:nvPr>
        </p:nvSpPr>
        <p:spPr>
          <a:xfrm>
            <a:off x="685800" y="1909515"/>
            <a:ext cx="7772400" cy="1159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Demo Architecture</a:t>
            </a:r>
            <a:endParaRPr/>
          </a:p>
        </p:txBody>
      </p:sp>
      <p:sp>
        <p:nvSpPr>
          <p:cNvPr id="46" name="Shape 46"/>
          <p:cNvSpPr txBox="1"/>
          <p:nvPr>
            <p:ph idx="1" type="subTitle"/>
          </p:nvPr>
        </p:nvSpPr>
        <p:spPr>
          <a:xfrm>
            <a:off x="685800" y="3166227"/>
            <a:ext cx="7772400" cy="78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GBIF CESP Workshop</a:t>
            </a:r>
            <a:r>
              <a:rPr lang="en-GB"/>
              <a:t>, Madrid 2018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Dave Martin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70" y="-35125"/>
            <a:ext cx="9143999" cy="194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The Demo</a:t>
            </a:r>
            <a:endParaRPr/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EC2 image built for the workshop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Multiple components pre-installed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With Ansible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Inventory &amp; Playbook in ala-install repository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Taxonomy - GBIF Backbone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Name indexes generated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BIE loaded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Subgroups</a:t>
            </a:r>
            <a:endParaRPr/>
          </a:p>
        </p:txBody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Each subgroup gets virtual machine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Pre-installed demo using Ansible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Feel free to break it ! 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We can just create a new one…</a:t>
            </a:r>
            <a:endParaRPr/>
          </a:p>
          <a:p>
            <a:pPr indent="0" lvl="0" marL="45720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Diagram here of demo….</a:t>
            </a:r>
            <a:endParaRPr/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84017" y="0"/>
            <a:ext cx="7175966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ALA Demo - components</a:t>
            </a:r>
            <a:endParaRPr/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Arial"/>
              <a:buChar char="●"/>
            </a:pPr>
            <a:r>
              <a:rPr b="1" lang="en-GB"/>
              <a:t>collectory</a:t>
            </a:r>
            <a:r>
              <a:rPr lang="en-GB"/>
              <a:t> - metadata registry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-GB"/>
              <a:t>biocache services</a:t>
            </a:r>
            <a:r>
              <a:rPr lang="en-GB"/>
              <a:t> - occurrence services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-GB"/>
              <a:t>biocache cli tool</a:t>
            </a:r>
            <a:r>
              <a:rPr lang="en-GB"/>
              <a:t> - data loading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-GB"/>
              <a:t>ala</a:t>
            </a:r>
            <a:r>
              <a:rPr b="1" lang="en-GB"/>
              <a:t>-hub</a:t>
            </a:r>
            <a:r>
              <a:rPr lang="en-GB"/>
              <a:t> - search UI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-GB"/>
              <a:t>ala-bie</a:t>
            </a:r>
            <a:r>
              <a:rPr b="1" lang="en-GB"/>
              <a:t> &amp; bie-index </a:t>
            </a:r>
            <a:r>
              <a:rPr lang="en-GB"/>
              <a:t>- s</a:t>
            </a:r>
            <a:r>
              <a:rPr lang="en-GB"/>
              <a:t>pecies pages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-GB"/>
              <a:t>species lists </a:t>
            </a:r>
            <a:r>
              <a:rPr lang="en-GB"/>
              <a:t>- </a:t>
            </a:r>
            <a:r>
              <a:rPr lang="en-GB"/>
              <a:t>Conservation lists, traits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b="1" lang="en-GB"/>
              <a:t>image services </a:t>
            </a:r>
            <a:r>
              <a:rPr lang="en-GB"/>
              <a:t>- image serving, tiling</a:t>
            </a:r>
            <a:endParaRPr/>
          </a:p>
          <a:p>
            <a:pPr indent="0" lvl="0" marL="0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New components</a:t>
            </a:r>
            <a:endParaRPr/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Cassandra 3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SOLR 6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Bootstrap 3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Grails 3 (and 2.5.x)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ala-hub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ala-collectory</a:t>
            </a:r>
            <a:endParaRPr/>
          </a:p>
          <a:p>
            <a: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ala-bie</a:t>
            </a:r>
            <a:endParaRPr/>
          </a:p>
          <a:p>
            <a: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and others….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Skinning / branding</a:t>
            </a:r>
            <a:endParaRPr/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Bootstrap 3 only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banner.html / footer.html / head.html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favicon</a:t>
            </a:r>
            <a:endParaRPr/>
          </a:p>
          <a:p>
            <a:pPr indent="-419100" lvl="0" marL="457200" rtl="0">
              <a:spcBef>
                <a:spcPts val="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Use ala versions</a:t>
            </a:r>
            <a:endParaRPr/>
          </a:p>
          <a:p>
            <a: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</a:pPr>
            <a:r>
              <a:rPr lang="en-GB"/>
              <a:t>No need to fork generic-hub / generic-collectory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Exercises</a:t>
            </a:r>
            <a:endParaRPr/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200150"/>
            <a:ext cx="8229600" cy="3725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Char char="●"/>
            </a:pPr>
            <a:r>
              <a:rPr lang="en-GB"/>
              <a:t>Are here: </a:t>
            </a:r>
            <a:r>
              <a:rPr lang="en-GB">
                <a:solidFill>
                  <a:srgbClr val="0000FF"/>
                </a:solidFill>
              </a:rPr>
              <a:t>https://goo.gl/9kAKmb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Custom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