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9144000"/>
  <p:notesSz cx="7099300" cy="10234600"/>
  <p:embeddedFontLst>
    <p:embeddedFont>
      <p:font typeface="Roboto Mon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botoMono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Mono-italic.fntdata"/><Relationship Id="rId14" Type="http://schemas.openxmlformats.org/officeDocument/2006/relationships/font" Target="fonts/RobotoMono-bold.fntdata"/><Relationship Id="rId16" Type="http://schemas.openxmlformats.org/officeDocument/2006/relationships/font" Target="fonts/RobotoMon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992188" y="768350"/>
            <a:ext cx="5114925" cy="383698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AU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992188" y="768350"/>
            <a:ext cx="5114925" cy="383698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992188" y="768350"/>
            <a:ext cx="5114925" cy="383698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AU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992188" y="768350"/>
            <a:ext cx="51150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992188" y="768350"/>
            <a:ext cx="51150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992188" y="768350"/>
            <a:ext cx="51150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992188" y="768350"/>
            <a:ext cx="51150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992188" y="768350"/>
            <a:ext cx="51150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992188" y="768350"/>
            <a:ext cx="51150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1.png"/><Relationship Id="rId5" Type="http://schemas.openxmlformats.org/officeDocument/2006/relationships/image" Target="../media/image4.jpg"/><Relationship Id="rId6" Type="http://schemas.openxmlformats.org/officeDocument/2006/relationships/image" Target="../media/image9.jpg"/><Relationship Id="rId7" Type="http://schemas.openxmlformats.org/officeDocument/2006/relationships/image" Target="../media/image12.png"/><Relationship Id="rId8" Type="http://schemas.openxmlformats.org/officeDocument/2006/relationships/image" Target="../media/image8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SIRO Science Image BP11976_ppt" id="20" name="Shape 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46463" y="0"/>
            <a:ext cx="2414587" cy="1614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o Berzin 2877701063_e71e5b93ac_o_ppt" id="21" name="Shape 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8200" y="0"/>
            <a:ext cx="1409700" cy="1687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ustralian Tour - 2008-08 081_ppt" id="22" name="Shape 22"/>
          <p:cNvPicPr preferRelativeResize="0"/>
          <p:nvPr/>
        </p:nvPicPr>
        <p:blipFill rotWithShape="1">
          <a:blip r:embed="rId4">
            <a:alphaModFix/>
          </a:blip>
          <a:srcRect b="20830" l="0" r="0" t="10607"/>
          <a:stretch/>
        </p:blipFill>
        <p:spPr>
          <a:xfrm>
            <a:off x="5635625" y="0"/>
            <a:ext cx="1387475" cy="1693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B1055_ppt" id="23" name="Shape 23"/>
          <p:cNvPicPr preferRelativeResize="0"/>
          <p:nvPr/>
        </p:nvPicPr>
        <p:blipFill rotWithShape="1">
          <a:blip r:embed="rId5">
            <a:alphaModFix/>
          </a:blip>
          <a:srcRect b="0" l="3827" r="10967" t="0"/>
          <a:stretch/>
        </p:blipFill>
        <p:spPr>
          <a:xfrm>
            <a:off x="7023100" y="0"/>
            <a:ext cx="2120900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werful_Owl_MG_6266_ANBG_ppt" id="24" name="Shape 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2116138" cy="16652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Shape 25"/>
          <p:cNvCxnSpPr/>
          <p:nvPr/>
        </p:nvCxnSpPr>
        <p:spPr>
          <a:xfrm>
            <a:off x="2125663" y="0"/>
            <a:ext cx="0" cy="1660525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" name="Shape 26"/>
          <p:cNvCxnSpPr/>
          <p:nvPr/>
        </p:nvCxnSpPr>
        <p:spPr>
          <a:xfrm>
            <a:off x="3519488" y="0"/>
            <a:ext cx="0" cy="1660525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" name="Shape 27"/>
          <p:cNvCxnSpPr/>
          <p:nvPr/>
        </p:nvCxnSpPr>
        <p:spPr>
          <a:xfrm>
            <a:off x="5634038" y="0"/>
            <a:ext cx="0" cy="1660525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" name="Shape 28"/>
          <p:cNvCxnSpPr/>
          <p:nvPr/>
        </p:nvCxnSpPr>
        <p:spPr>
          <a:xfrm>
            <a:off x="7019925" y="0"/>
            <a:ext cx="0" cy="1660525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Shape 29"/>
          <p:cNvSpPr/>
          <p:nvPr/>
        </p:nvSpPr>
        <p:spPr>
          <a:xfrm>
            <a:off x="0" y="6640513"/>
            <a:ext cx="9144000" cy="2174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0" y="1603375"/>
            <a:ext cx="9144000" cy="217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31"/>
          <p:cNvSpPr txBox="1"/>
          <p:nvPr>
            <p:ph type="ctrTitle"/>
          </p:nvPr>
        </p:nvSpPr>
        <p:spPr>
          <a:xfrm>
            <a:off x="383125" y="2363800"/>
            <a:ext cx="5325600" cy="19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0" marR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subTitle"/>
          </p:nvPr>
        </p:nvSpPr>
        <p:spPr>
          <a:xfrm>
            <a:off x="383125" y="4262521"/>
            <a:ext cx="51261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 sz="2400"/>
            </a:lvl1pPr>
            <a:lvl2pPr indent="-234950" lvl="1" marL="742950" marR="0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–"/>
              <a:defRPr/>
            </a:lvl2pPr>
            <a:lvl3pPr indent="-1905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•"/>
              <a:defRPr/>
            </a:lvl3pPr>
            <a:lvl4pPr indent="-2032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2032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indent="-2032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indent="-2032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indent="-2032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indent="-2032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/>
        </p:txBody>
      </p:sp>
      <p:pic>
        <p:nvPicPr>
          <p:cNvPr id="33" name="Shape 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69012" y="1871675"/>
            <a:ext cx="3574988" cy="161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CRIS_PROVIDER_mono.jpg" id="34" name="Shape 3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2373" y="5640673"/>
            <a:ext cx="1931400" cy="92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55550" y="5532468"/>
            <a:ext cx="1041028" cy="103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135875" y="-41300"/>
            <a:ext cx="57429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 rot="5400000">
            <a:off x="2089151" y="-388937"/>
            <a:ext cx="4954587" cy="86312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•"/>
              <a:defRPr/>
            </a:lvl1pPr>
            <a:lvl2pPr indent="-317500" lvl="1" marL="914400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–"/>
              <a:defRPr/>
            </a:lvl2pPr>
            <a:lvl3pPr indent="-3175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•"/>
              <a:defRPr/>
            </a:lvl3pPr>
            <a:lvl4pPr indent="-3175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 rot="5400000">
            <a:off x="4730751" y="2252662"/>
            <a:ext cx="6145212" cy="21574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 rot="5400000">
            <a:off x="338931" y="170656"/>
            <a:ext cx="6145212" cy="6321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•"/>
              <a:defRPr/>
            </a:lvl1pPr>
            <a:lvl2pPr indent="-317500" lvl="1" marL="914400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–"/>
              <a:defRPr/>
            </a:lvl2pPr>
            <a:lvl3pPr indent="-3175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•"/>
              <a:defRPr/>
            </a:lvl3pPr>
            <a:lvl4pPr indent="-3175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>
  <p:cSld name="1_Title and Conte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idx="1" type="body"/>
          </p:nvPr>
        </p:nvSpPr>
        <p:spPr>
          <a:xfrm>
            <a:off x="360000" y="1276350"/>
            <a:ext cx="8460000" cy="4555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44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36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36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36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>
              <a:spcBef>
                <a:spcPts val="36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>
              <a:spcBef>
                <a:spcPts val="36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>
              <a:spcBef>
                <a:spcPts val="36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2" type="body"/>
          </p:nvPr>
        </p:nvSpPr>
        <p:spPr>
          <a:xfrm>
            <a:off x="360363" y="270000"/>
            <a:ext cx="8460000" cy="8937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Verdana"/>
              <a:buNone/>
              <a:defRPr/>
            </a:lvl1pPr>
            <a:lvl2pPr indent="-228600" lvl="1" marL="914400" rtl="0">
              <a:lnSpc>
                <a:spcPct val="85000"/>
              </a:lnSpc>
              <a:spcBef>
                <a:spcPts val="283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Verdana"/>
              <a:buNone/>
              <a:defRPr/>
            </a:lvl2pPr>
            <a:lvl3pPr indent="-228600" lvl="2" marL="1371600" rtl="0">
              <a:spcBef>
                <a:spcPts val="400"/>
              </a:spcBef>
              <a:spcAft>
                <a:spcPts val="0"/>
              </a:spcAft>
              <a:buClr>
                <a:srgbClr val="00A9CE"/>
              </a:buClr>
              <a:buSzPts val="1400"/>
              <a:buFont typeface="Verdana"/>
              <a:buNone/>
              <a:defRPr/>
            </a:lvl3pPr>
            <a:lvl4pPr indent="-228600" lvl="3" marL="1828800" rtl="0">
              <a:spcBef>
                <a:spcPts val="360"/>
              </a:spcBef>
              <a:spcAft>
                <a:spcPts val="0"/>
              </a:spcAft>
              <a:buClr>
                <a:srgbClr val="00A9CE"/>
              </a:buClr>
              <a:buSzPts val="1400"/>
              <a:buFont typeface="Verdana"/>
              <a:buNone/>
              <a:defRPr/>
            </a:lvl4pPr>
            <a:lvl5pPr indent="-228600" lvl="4" marL="2286000" rtl="0">
              <a:spcBef>
                <a:spcPts val="360"/>
              </a:spcBef>
              <a:spcAft>
                <a:spcPts val="0"/>
              </a:spcAft>
              <a:buClr>
                <a:srgbClr val="00A9CE"/>
              </a:buClr>
              <a:buSzPts val="1400"/>
              <a:buFont typeface="Verdana"/>
              <a:buNone/>
              <a:defRPr/>
            </a:lvl5pPr>
            <a:lvl6pPr indent="-317500" lvl="5" marL="2743200" rtl="0">
              <a:spcBef>
                <a:spcPts val="36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>
              <a:spcBef>
                <a:spcPts val="36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>
              <a:spcBef>
                <a:spcPts val="36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>
              <a:spcBef>
                <a:spcPts val="36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60363" y="6516688"/>
            <a:ext cx="6119812" cy="1079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135875" y="-41300"/>
            <a:ext cx="57429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Char char="●"/>
              <a:defRPr sz="3000">
                <a:solidFill>
                  <a:srgbClr val="F3F3F3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250825" y="1047925"/>
            <a:ext cx="8631300" cy="53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  <a:defRPr sz="2000"/>
            </a:lvl1pPr>
            <a:lvl2pPr indent="-355600" lvl="1" marL="914400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Char char="–"/>
              <a:defRPr sz="20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  <a:defRPr sz="2000"/>
            </a:lvl3pPr>
            <a:lvl4pPr indent="-3556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6pPr>
            <a:lvl7pPr indent="-3556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7pPr>
            <a:lvl8pPr indent="-3556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8pPr>
            <a:lvl9pPr indent="-3556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135875" y="-41300"/>
            <a:ext cx="57429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Char char="●"/>
              <a:defRPr>
                <a:solidFill>
                  <a:srgbClr val="F3F3F3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Font typeface="Verdana"/>
              <a:buNone/>
              <a:defRPr/>
            </a:lvl1pPr>
            <a:lvl2pPr indent="-228600" lvl="1" marL="914400" rtl="0">
              <a:spcBef>
                <a:spcPts val="440"/>
              </a:spcBef>
              <a:spcAft>
                <a:spcPts val="0"/>
              </a:spcAft>
              <a:buSzPts val="1400"/>
              <a:buFont typeface="Verdana"/>
              <a:buNone/>
              <a:defRPr/>
            </a:lvl2pPr>
            <a:lvl3pPr indent="-228600" lvl="2" marL="1371600" rtl="0">
              <a:spcBef>
                <a:spcPts val="400"/>
              </a:spcBef>
              <a:spcAft>
                <a:spcPts val="0"/>
              </a:spcAft>
              <a:buSzPts val="1400"/>
              <a:buFont typeface="Verdana"/>
              <a:buNone/>
              <a:defRPr/>
            </a:lvl3pPr>
            <a:lvl4pPr indent="-228600" lvl="3" marL="18288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4pPr>
            <a:lvl5pPr indent="-228600" lvl="4" marL="22860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5pPr>
            <a:lvl6pPr indent="-228600" lvl="5" marL="27432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6pPr>
            <a:lvl7pPr indent="-228600" lvl="6" marL="32004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7pPr>
            <a:lvl8pPr indent="-228600" lvl="7" marL="36576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8pPr>
            <a:lvl9pPr indent="-228600" lvl="8" marL="41148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135875" y="-41300"/>
            <a:ext cx="57429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250825" y="1449388"/>
            <a:ext cx="4238625" cy="49545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44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36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36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36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>
              <a:spcBef>
                <a:spcPts val="36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>
              <a:spcBef>
                <a:spcPts val="36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>
              <a:spcBef>
                <a:spcPts val="36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641850" y="1449388"/>
            <a:ext cx="4240213" cy="49545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44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36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36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36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>
              <a:spcBef>
                <a:spcPts val="36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>
              <a:spcBef>
                <a:spcPts val="36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>
              <a:spcBef>
                <a:spcPts val="36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Font typeface="Verdana"/>
              <a:buNone/>
              <a:defRPr/>
            </a:lvl1pPr>
            <a:lvl2pPr indent="-228600" lvl="1" marL="914400" rtl="0">
              <a:spcBef>
                <a:spcPts val="440"/>
              </a:spcBef>
              <a:spcAft>
                <a:spcPts val="0"/>
              </a:spcAft>
              <a:buSzPts val="1400"/>
              <a:buFont typeface="Verdana"/>
              <a:buNone/>
              <a:defRPr/>
            </a:lvl2pPr>
            <a:lvl3pPr indent="-228600" lvl="2" marL="1371600" rtl="0">
              <a:spcBef>
                <a:spcPts val="400"/>
              </a:spcBef>
              <a:spcAft>
                <a:spcPts val="0"/>
              </a:spcAft>
              <a:buSzPts val="1400"/>
              <a:buFont typeface="Verdana"/>
              <a:buNone/>
              <a:defRPr/>
            </a:lvl3pPr>
            <a:lvl4pPr indent="-228600" lvl="3" marL="18288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4pPr>
            <a:lvl5pPr indent="-228600" lvl="4" marL="22860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5pPr>
            <a:lvl6pPr indent="-228600" lvl="5" marL="27432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6pPr>
            <a:lvl7pPr indent="-228600" lvl="6" marL="32004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7pPr>
            <a:lvl8pPr indent="-228600" lvl="7" marL="36576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8pPr>
            <a:lvl9pPr indent="-228600" lvl="8" marL="41148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44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36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36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36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>
              <a:spcBef>
                <a:spcPts val="36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>
              <a:spcBef>
                <a:spcPts val="36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>
              <a:spcBef>
                <a:spcPts val="36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Font typeface="Verdana"/>
              <a:buNone/>
              <a:defRPr/>
            </a:lvl1pPr>
            <a:lvl2pPr indent="-228600" lvl="1" marL="914400" rtl="0">
              <a:spcBef>
                <a:spcPts val="440"/>
              </a:spcBef>
              <a:spcAft>
                <a:spcPts val="0"/>
              </a:spcAft>
              <a:buSzPts val="1400"/>
              <a:buFont typeface="Verdana"/>
              <a:buNone/>
              <a:defRPr/>
            </a:lvl2pPr>
            <a:lvl3pPr indent="-228600" lvl="2" marL="1371600" rtl="0">
              <a:spcBef>
                <a:spcPts val="400"/>
              </a:spcBef>
              <a:spcAft>
                <a:spcPts val="0"/>
              </a:spcAft>
              <a:buSzPts val="1400"/>
              <a:buFont typeface="Verdana"/>
              <a:buNone/>
              <a:defRPr/>
            </a:lvl3pPr>
            <a:lvl4pPr indent="-228600" lvl="3" marL="18288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4pPr>
            <a:lvl5pPr indent="-228600" lvl="4" marL="22860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5pPr>
            <a:lvl6pPr indent="-228600" lvl="5" marL="27432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6pPr>
            <a:lvl7pPr indent="-228600" lvl="6" marL="32004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7pPr>
            <a:lvl8pPr indent="-228600" lvl="7" marL="36576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8pPr>
            <a:lvl9pPr indent="-228600" lvl="8" marL="41148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44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36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36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36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>
              <a:spcBef>
                <a:spcPts val="36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>
              <a:spcBef>
                <a:spcPts val="36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>
              <a:spcBef>
                <a:spcPts val="36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44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36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36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36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>
              <a:spcBef>
                <a:spcPts val="36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>
              <a:spcBef>
                <a:spcPts val="36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>
              <a:spcBef>
                <a:spcPts val="36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Font typeface="Verdana"/>
              <a:buNone/>
              <a:defRPr/>
            </a:lvl1pPr>
            <a:lvl2pPr indent="-228600" lvl="1" marL="914400" rtl="0">
              <a:spcBef>
                <a:spcPts val="440"/>
              </a:spcBef>
              <a:spcAft>
                <a:spcPts val="0"/>
              </a:spcAft>
              <a:buSzPts val="1400"/>
              <a:buFont typeface="Verdana"/>
              <a:buNone/>
              <a:defRPr/>
            </a:lvl2pPr>
            <a:lvl3pPr indent="-228600" lvl="2" marL="1371600" rtl="0">
              <a:spcBef>
                <a:spcPts val="400"/>
              </a:spcBef>
              <a:spcAft>
                <a:spcPts val="0"/>
              </a:spcAft>
              <a:buSzPts val="1400"/>
              <a:buFont typeface="Verdana"/>
              <a:buNone/>
              <a:defRPr/>
            </a:lvl3pPr>
            <a:lvl4pPr indent="-228600" lvl="3" marL="18288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4pPr>
            <a:lvl5pPr indent="-228600" lvl="4" marL="22860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5pPr>
            <a:lvl6pPr indent="-228600" lvl="5" marL="27432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6pPr>
            <a:lvl7pPr indent="-228600" lvl="6" marL="32004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7pPr>
            <a:lvl8pPr indent="-228600" lvl="7" marL="36576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8pPr>
            <a:lvl9pPr indent="-228600" lvl="8" marL="41148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Shape 6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Font typeface="Verdana"/>
              <a:buNone/>
              <a:defRPr/>
            </a:lvl1pPr>
            <a:lvl2pPr indent="-228600" lvl="1" marL="914400" rtl="0">
              <a:spcBef>
                <a:spcPts val="440"/>
              </a:spcBef>
              <a:spcAft>
                <a:spcPts val="0"/>
              </a:spcAft>
              <a:buSzPts val="1400"/>
              <a:buFont typeface="Verdana"/>
              <a:buNone/>
              <a:defRPr/>
            </a:lvl2pPr>
            <a:lvl3pPr indent="-228600" lvl="2" marL="1371600" rtl="0">
              <a:spcBef>
                <a:spcPts val="400"/>
              </a:spcBef>
              <a:spcAft>
                <a:spcPts val="0"/>
              </a:spcAft>
              <a:buSzPts val="1400"/>
              <a:buFont typeface="Verdana"/>
              <a:buNone/>
              <a:defRPr/>
            </a:lvl3pPr>
            <a:lvl4pPr indent="-228600" lvl="3" marL="18288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4pPr>
            <a:lvl5pPr indent="-228600" lvl="4" marL="22860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5pPr>
            <a:lvl6pPr indent="-228600" lvl="5" marL="27432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6pPr>
            <a:lvl7pPr indent="-228600" lvl="6" marL="32004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7pPr>
            <a:lvl8pPr indent="-228600" lvl="7" marL="36576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8pPr>
            <a:lvl9pPr indent="-228600" lvl="8" marL="41148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.xml"/><Relationship Id="rId10" Type="http://schemas.openxmlformats.org/officeDocument/2006/relationships/slideLayout" Target="../slideLayouts/slideLayout5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hyperlink" Target="https://creativecommons.org/licenses/by/3.0/au/" TargetMode="External"/><Relationship Id="rId4" Type="http://schemas.openxmlformats.org/officeDocument/2006/relationships/image" Target="../media/image7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6" Type="http://schemas.openxmlformats.org/officeDocument/2006/relationships/slideLayout" Target="../slideLayouts/slideLayout1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-44450"/>
            <a:ext cx="9144000" cy="87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/>
          <p:nvPr>
            <p:ph type="title"/>
          </p:nvPr>
        </p:nvSpPr>
        <p:spPr>
          <a:xfrm>
            <a:off x="135875" y="-41300"/>
            <a:ext cx="57429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152400" lvl="0" marL="0" marR="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  <a:defRPr b="1" sz="2400"/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250825" y="1449388"/>
            <a:ext cx="8631238" cy="49545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•"/>
              <a:defRPr/>
            </a:lvl1pPr>
            <a:lvl2pPr indent="-317500" lvl="1" marL="914400" marR="0" rtl="0" algn="l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–"/>
              <a:defRPr/>
            </a:lvl2pPr>
            <a:lvl3pPr indent="-31750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•"/>
              <a:defRPr/>
            </a:lvl3pPr>
            <a:lvl4pPr indent="-317500" lvl="3" marL="182880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317500" lvl="4" marL="228600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indent="-317500" lvl="5" marL="274320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indent="-317500" lvl="6" marL="320040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indent="-317500" lvl="7" marL="365760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indent="-317500" lvl="8" marL="411480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/>
        </p:txBody>
      </p:sp>
      <p:pic>
        <p:nvPicPr>
          <p:cNvPr descr="ala_footer" id="13" name="Shape 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41325" y="6670675"/>
            <a:ext cx="8259763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8875" y="153249"/>
            <a:ext cx="3124626" cy="47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>
            <a:off x="0" y="6538730"/>
            <a:ext cx="9144000" cy="3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 txBox="1"/>
          <p:nvPr/>
        </p:nvSpPr>
        <p:spPr>
          <a:xfrm>
            <a:off x="666400" y="6511075"/>
            <a:ext cx="65886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rgbClr val="EFEFEF"/>
                </a:solidFill>
              </a:rPr>
              <a:t>This work is licensed under a </a:t>
            </a:r>
            <a:r>
              <a:rPr lang="en-AU" sz="1200" u="sng">
                <a:solidFill>
                  <a:srgbClr val="FFFFFF"/>
                </a:solidFill>
                <a:hlinkClick r:id="rId3"/>
              </a:rPr>
              <a:t>Creative Commons Attribution 3.0 Australia License</a:t>
            </a:r>
            <a:r>
              <a:rPr lang="en-AU" sz="1200">
                <a:solidFill>
                  <a:srgbClr val="FFFFFF"/>
                </a:solidFill>
              </a:rPr>
              <a:t> 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17" name="Shape 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50" y="6572725"/>
            <a:ext cx="251200" cy="2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125" y="6572725"/>
            <a:ext cx="251200" cy="2512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hyperlink" Target="http://www.spring.io/" TargetMode="External"/><Relationship Id="rId10" Type="http://schemas.openxmlformats.org/officeDocument/2006/relationships/hyperlink" Target="http://www.spring.io/" TargetMode="External"/><Relationship Id="rId13" Type="http://schemas.openxmlformats.org/officeDocument/2006/relationships/hyperlink" Target="http://start.grails.org/#/index" TargetMode="External"/><Relationship Id="rId12" Type="http://schemas.openxmlformats.org/officeDocument/2006/relationships/hyperlink" Target="http://plugins.grails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grails.org/" TargetMode="External"/><Relationship Id="rId4" Type="http://schemas.openxmlformats.org/officeDocument/2006/relationships/hyperlink" Target="http://gorm.grails.org/latest/mongodb" TargetMode="External"/><Relationship Id="rId9" Type="http://schemas.openxmlformats.org/officeDocument/2006/relationships/hyperlink" Target="http://views.grails.org/" TargetMode="External"/><Relationship Id="rId15" Type="http://schemas.openxmlformats.org/officeDocument/2006/relationships/hyperlink" Target="http://gradle.org/" TargetMode="External"/><Relationship Id="rId14" Type="http://schemas.openxmlformats.org/officeDocument/2006/relationships/hyperlink" Target="http://gradle.org/" TargetMode="External"/><Relationship Id="rId16" Type="http://schemas.openxmlformats.org/officeDocument/2006/relationships/hyperlink" Target="http://tomcat.apache.org/" TargetMode="External"/><Relationship Id="rId5" Type="http://schemas.openxmlformats.org/officeDocument/2006/relationships/hyperlink" Target="http://gorm.grails.org/latest/mongodb" TargetMode="External"/><Relationship Id="rId6" Type="http://schemas.openxmlformats.org/officeDocument/2006/relationships/hyperlink" Target="http://gorm.grails.org/" TargetMode="External"/><Relationship Id="rId7" Type="http://schemas.openxmlformats.org/officeDocument/2006/relationships/hyperlink" Target="https://gsp.grails.org/" TargetMode="External"/><Relationship Id="rId8" Type="http://schemas.openxmlformats.org/officeDocument/2006/relationships/hyperlink" Target="http://views.grails.org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baeldung.com/grails-gorm-tutorial" TargetMode="External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localhost:8080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plugins.grail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ctrTitle"/>
          </p:nvPr>
        </p:nvSpPr>
        <p:spPr>
          <a:xfrm>
            <a:off x="383125" y="2211400"/>
            <a:ext cx="5325600" cy="19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/>
              <a:t>International Living Atlases Workshop</a:t>
            </a:r>
            <a:br>
              <a:rPr lang="en-AU" sz="3200"/>
            </a:br>
            <a:r>
              <a:rPr lang="en-AU" sz="3200"/>
              <a:t>Madrid 2018</a:t>
            </a:r>
            <a:endParaRPr b="0" i="0" sz="3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 txBox="1"/>
          <p:nvPr>
            <p:ph idx="1" type="subTitle"/>
          </p:nvPr>
        </p:nvSpPr>
        <p:spPr>
          <a:xfrm>
            <a:off x="383125" y="4196850"/>
            <a:ext cx="5926800" cy="11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AU" sz="3200"/>
              <a:t>Introduction to Grails</a:t>
            </a:r>
            <a:br>
              <a:rPr b="1" lang="en-AU"/>
            </a:br>
            <a:r>
              <a:rPr lang="en-AU" sz="1800"/>
              <a:t>Nick dos Remedios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212075" y="-41300"/>
            <a:ext cx="57429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chemeClr val="lt1"/>
                </a:solidFill>
              </a:rPr>
              <a:t>Grails</a:t>
            </a:r>
            <a:endParaRPr b="0" i="1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250825" y="971725"/>
            <a:ext cx="8631300" cy="53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AU" sz="1800" u="sng">
                <a:solidFill>
                  <a:schemeClr val="hlink"/>
                </a:solidFill>
                <a:hlinkClick r:id="rId3"/>
              </a:rPr>
              <a:t>https://grails.org/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AU" sz="1800">
                <a:solidFill>
                  <a:schemeClr val="dk1"/>
                </a:solidFill>
              </a:rPr>
              <a:t>“A powerful Groovy-based web application framework for the JVM built on top of Spring Boot”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AU" sz="1800">
                <a:solidFill>
                  <a:schemeClr val="dk1"/>
                </a:solidFill>
              </a:rPr>
              <a:t>Convention-over-configuration, sensible defaults, opinionated APIs, and the Groovy language combine to make Grails easy to learn for Java developers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b="1" lang="en-AU" sz="1800" u="sng">
                <a:solidFill>
                  <a:srgbClr val="2156A5"/>
                </a:solidFill>
                <a:hlinkClick r:id="rId4"/>
              </a:rPr>
              <a:t>MongoDB</a:t>
            </a:r>
            <a:r>
              <a:rPr lang="en-AU" sz="1800">
                <a:solidFill>
                  <a:schemeClr val="dk1"/>
                </a:solidFill>
              </a:rPr>
              <a:t>, </a:t>
            </a:r>
            <a:r>
              <a:rPr b="1" lang="en-AU" sz="1800" u="sng">
                <a:solidFill>
                  <a:srgbClr val="2156A5"/>
                </a:solidFill>
                <a:hlinkClick r:id="rId5"/>
              </a:rPr>
              <a:t>Neo4j</a:t>
            </a:r>
            <a:r>
              <a:rPr lang="en-AU" sz="1800">
                <a:solidFill>
                  <a:schemeClr val="dk1"/>
                </a:solidFill>
              </a:rPr>
              <a:t> and </a:t>
            </a:r>
            <a:r>
              <a:rPr b="1" lang="en-AU" sz="1800" u="sng">
                <a:solidFill>
                  <a:srgbClr val="2156A5"/>
                </a:solidFill>
                <a:hlinkClick r:id="rId6"/>
              </a:rPr>
              <a:t>more</a:t>
            </a:r>
            <a:r>
              <a:rPr lang="en-AU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AU" sz="1800">
                <a:solidFill>
                  <a:schemeClr val="dk1"/>
                </a:solidFill>
              </a:rPr>
              <a:t>View technologies for </a:t>
            </a:r>
            <a:r>
              <a:rPr b="1" lang="en-AU" sz="1800" u="sng">
                <a:solidFill>
                  <a:srgbClr val="2156A5"/>
                </a:solidFill>
                <a:hlinkClick r:id="rId7"/>
              </a:rPr>
              <a:t>rendering HTML</a:t>
            </a:r>
            <a:r>
              <a:rPr lang="en-AU" sz="1800">
                <a:solidFill>
                  <a:schemeClr val="dk1"/>
                </a:solidFill>
              </a:rPr>
              <a:t> as well as </a:t>
            </a:r>
            <a:r>
              <a:rPr b="1" lang="en-AU" sz="1800" u="sng">
                <a:solidFill>
                  <a:srgbClr val="2156A5"/>
                </a:solidFill>
                <a:hlinkClick r:id="rId8"/>
              </a:rPr>
              <a:t>JSON</a:t>
            </a:r>
            <a:endParaRPr b="1" sz="1800" u="sng">
              <a:solidFill>
                <a:srgbClr val="2156A5"/>
              </a:solidFill>
              <a:hlinkClick r:id="rId9"/>
            </a:endParaRP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AU" sz="1800">
                <a:solidFill>
                  <a:schemeClr val="dk1"/>
                </a:solidFill>
              </a:rPr>
              <a:t>A controller layer built on </a:t>
            </a:r>
            <a:r>
              <a:rPr b="1" lang="en-AU" sz="1800" u="sng">
                <a:solidFill>
                  <a:srgbClr val="2156A5"/>
                </a:solidFill>
                <a:hlinkClick r:id="rId10"/>
              </a:rPr>
              <a:t>Spring Boot</a:t>
            </a:r>
            <a:endParaRPr b="1" sz="1800" u="sng">
              <a:solidFill>
                <a:srgbClr val="2156A5"/>
              </a:solidFill>
              <a:hlinkClick r:id="rId11"/>
            </a:endParaRP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AU" sz="1800">
                <a:solidFill>
                  <a:schemeClr val="dk1"/>
                </a:solidFill>
              </a:rPr>
              <a:t>A plugin system featuring </a:t>
            </a:r>
            <a:r>
              <a:rPr b="1" lang="en-AU" sz="1800" u="sng">
                <a:solidFill>
                  <a:srgbClr val="2156A5"/>
                </a:solidFill>
                <a:hlinkClick r:id="rId12"/>
              </a:rPr>
              <a:t>hundreds of plugins</a:t>
            </a:r>
            <a:r>
              <a:rPr lang="en-AU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AU" sz="1800">
                <a:solidFill>
                  <a:schemeClr val="dk1"/>
                </a:solidFill>
              </a:rPr>
              <a:t>Flexible profiles to </a:t>
            </a:r>
            <a:r>
              <a:rPr b="1" lang="en-AU" sz="1800" u="sng">
                <a:solidFill>
                  <a:srgbClr val="2156A5"/>
                </a:solidFill>
                <a:hlinkClick r:id="rId13"/>
              </a:rPr>
              <a:t>create applications with AngularJS, React and more</a:t>
            </a:r>
            <a:r>
              <a:rPr lang="en-AU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AU" sz="1800">
                <a:solidFill>
                  <a:schemeClr val="dk1"/>
                </a:solidFill>
              </a:rPr>
              <a:t>An interactive command line environment and build system based on </a:t>
            </a:r>
            <a:r>
              <a:rPr b="1" lang="en-AU" sz="1800" u="sng">
                <a:solidFill>
                  <a:srgbClr val="2156A5"/>
                </a:solidFill>
                <a:hlinkClick r:id="rId14"/>
              </a:rPr>
              <a:t>Gradle</a:t>
            </a:r>
            <a:endParaRPr b="1" sz="1800" u="sng">
              <a:solidFill>
                <a:srgbClr val="2156A5"/>
              </a:solidFill>
              <a:hlinkClick r:id="rId15"/>
            </a:endParaRP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AU" sz="1800">
                <a:solidFill>
                  <a:schemeClr val="dk1"/>
                </a:solidFill>
              </a:rPr>
              <a:t>An embedded </a:t>
            </a:r>
            <a:r>
              <a:rPr b="1" lang="en-AU" sz="1800" u="sng">
                <a:solidFill>
                  <a:srgbClr val="2156A5"/>
                </a:solidFill>
                <a:hlinkClick r:id="rId16"/>
              </a:rPr>
              <a:t>Tomcat</a:t>
            </a:r>
            <a:r>
              <a:rPr lang="en-AU" sz="1800">
                <a:solidFill>
                  <a:schemeClr val="dk1"/>
                </a:solidFill>
              </a:rPr>
              <a:t> container which is configured for on the fly reloading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135875" y="-41300"/>
            <a:ext cx="5742900" cy="86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File Structure</a:t>
            </a:r>
            <a:endParaRPr/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250825" y="1047925"/>
            <a:ext cx="8627700" cy="53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>
              <a:spcBef>
                <a:spcPts val="480"/>
              </a:spcBef>
              <a:spcAft>
                <a:spcPts val="0"/>
              </a:spcAft>
              <a:buNone/>
            </a:pPr>
            <a:r>
              <a:rPr lang="en-AU" sz="1400">
                <a:latin typeface="Roboto Mono"/>
                <a:ea typeface="Roboto Mono"/>
                <a:cs typeface="Roboto Mono"/>
                <a:sym typeface="Roboto Mono"/>
              </a:rPr>
              <a:t>$ grails create-app au.org.ala.testApp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950" y="1580700"/>
            <a:ext cx="4221751" cy="4823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135875" y="-41300"/>
            <a:ext cx="5742900" cy="86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u="sng">
                <a:solidFill>
                  <a:srgbClr val="F3F3F3"/>
                </a:solidFill>
                <a:hlinkClick r:id="rId3"/>
              </a:rPr>
              <a:t>Example classes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250825" y="1047925"/>
            <a:ext cx="8631300" cy="53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90500" lvl="0" marL="3429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AU" sz="1800">
                <a:latin typeface="Roboto Mono"/>
                <a:ea typeface="Roboto Mono"/>
                <a:cs typeface="Roboto Mono"/>
                <a:sym typeface="Roboto Mono"/>
              </a:rPr>
              <a:t>$ grails create-domain-class au.org.ala.testApp.User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425" y="1646475"/>
            <a:ext cx="6621308" cy="483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135875" y="-41300"/>
            <a:ext cx="5742900" cy="86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Controller</a:t>
            </a:r>
            <a:endParaRPr/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250825" y="1047925"/>
            <a:ext cx="8631300" cy="53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90500" lvl="0" marL="3429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$ grails create-controller au.org.ala.testApp.user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190500" lvl="0" marL="342900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190500" lvl="0" marL="342900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190500" lvl="0" marL="342900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190500" lvl="0" marL="342900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190500" lvl="0" marL="342900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190500" lvl="0" marL="342900">
              <a:spcBef>
                <a:spcPts val="480"/>
              </a:spcBef>
              <a:spcAft>
                <a:spcPts val="0"/>
              </a:spcAft>
              <a:buNone/>
            </a:pPr>
            <a:r>
              <a:rPr lang="en-AU" sz="1800">
                <a:latin typeface="Roboto Mono"/>
                <a:ea typeface="Roboto Mono"/>
                <a:cs typeface="Roboto Mono"/>
                <a:sym typeface="Roboto Mono"/>
              </a:rPr>
              <a:t>$ grails run-app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-190500" lvl="0" marL="3429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1800">
                <a:latin typeface="Roboto Mono"/>
                <a:ea typeface="Roboto Mono"/>
                <a:cs typeface="Roboto Mono"/>
                <a:sym typeface="Roboto Mono"/>
              </a:rPr>
              <a:t>$ Grails application running at </a:t>
            </a:r>
            <a:r>
              <a:rPr lang="en-AU" sz="1800" u="sng">
                <a:solidFill>
                  <a:schemeClr val="hlink"/>
                </a:solidFill>
                <a:latin typeface="Roboto Mono"/>
                <a:ea typeface="Roboto Mono"/>
                <a:cs typeface="Roboto Mono"/>
                <a:sym typeface="Roboto Mono"/>
                <a:hlinkClick r:id="rId3"/>
              </a:rPr>
              <a:t>http://localhost:8080</a:t>
            </a:r>
            <a:r>
              <a:rPr lang="en-AU" sz="1800">
                <a:latin typeface="Roboto Mono"/>
                <a:ea typeface="Roboto Mono"/>
                <a:cs typeface="Roboto Mono"/>
                <a:sym typeface="Roboto Mono"/>
              </a:rPr>
              <a:t> in environment: development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-190500" lvl="0" marL="342900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250" y="1615875"/>
            <a:ext cx="5207025" cy="221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135875" y="-41300"/>
            <a:ext cx="5742900" cy="86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testApp running</a:t>
            </a:r>
            <a:endParaRPr/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250825" y="1047925"/>
            <a:ext cx="8631300" cy="53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90500" lvl="0" marL="342900">
              <a:spcBef>
                <a:spcPts val="480"/>
              </a:spcBef>
              <a:spcAft>
                <a:spcPts val="0"/>
              </a:spcAft>
              <a:buNone/>
            </a:pPr>
            <a:r>
              <a:rPr lang="en-AU"/>
              <a:t> </a:t>
            </a: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3890"/>
            <a:ext cx="9144001" cy="4830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135875" y="-41300"/>
            <a:ext cx="5742900" cy="86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Files you may need to edit</a:t>
            </a:r>
            <a:endParaRPr/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250825" y="1047925"/>
            <a:ext cx="8631300" cy="53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AU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build.gradle</a:t>
            </a:r>
            <a:r>
              <a:rPr lang="en-AU" sz="1800"/>
              <a:t> -- version, package, library dependencies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AU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grails-app/conf/application.[groovy|yml]</a:t>
            </a:r>
            <a:r>
              <a:rPr lang="en-AU" sz="1800"/>
              <a:t> -- configuration (defaults)</a:t>
            </a:r>
            <a:endParaRPr sz="18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AU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grails-app/assets/[stylesheets|javascript|images]</a:t>
            </a:r>
            <a:r>
              <a:rPr lang="en-AU"/>
              <a:t> </a:t>
            </a:r>
            <a:endParaRPr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AU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grails-app/i18n/messages.properties</a:t>
            </a:r>
            <a:r>
              <a:rPr lang="en-AU"/>
              <a:t> -- internationisation (translation) files</a:t>
            </a:r>
            <a:endParaRPr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AU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grails-app/views/layouts</a:t>
            </a:r>
            <a:r>
              <a:rPr lang="en-AU"/>
              <a:t> -- header &amp; footer (not needed for new version)</a:t>
            </a:r>
            <a:endParaRPr/>
          </a:p>
          <a:p>
            <a: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AU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grails-app/controllers/.../UrlMappings.groovy</a:t>
            </a:r>
            <a:r>
              <a:rPr lang="en-AU"/>
              <a:t> -- custom URLs</a:t>
            </a:r>
            <a:endParaRPr/>
          </a:p>
          <a:p>
            <a:pPr indent="-190500" lvl="0" marL="342900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135875" y="-41300"/>
            <a:ext cx="5742900" cy="86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Plugins</a:t>
            </a:r>
            <a:endParaRPr/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250825" y="1047925"/>
            <a:ext cx="8631300" cy="53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480"/>
              </a:spcBef>
              <a:spcAft>
                <a:spcPts val="0"/>
              </a:spcAft>
              <a:buSzPts val="2000"/>
              <a:buChar char="•"/>
            </a:pPr>
            <a:r>
              <a:rPr lang="en-AU"/>
              <a:t>Plugins allow the “client” application to override/customise functionality and still allow changes to core changes to be maintained</a:t>
            </a:r>
            <a:endParaRPr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AU"/>
              <a:t>Break large app into smaller parts</a:t>
            </a:r>
            <a:endParaRPr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AU"/>
              <a:t>Common components</a:t>
            </a:r>
            <a:endParaRPr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AU"/>
              <a:t>Third party </a:t>
            </a:r>
            <a:r>
              <a:rPr lang="en-AU" u="sng">
                <a:solidFill>
                  <a:schemeClr val="hlink"/>
                </a:solidFill>
                <a:hlinkClick r:id="rId3"/>
              </a:rPr>
              <a:t>plugins</a:t>
            </a:r>
            <a:endParaRPr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AU"/>
              <a:t>Grails plugins and applications are mostly the same - minor differences in a few files but directory structure is the same</a:t>
            </a:r>
            <a:endParaRPr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AU"/>
              <a:t>Client app only needs to implement files that are different to the plugin, all other files are inherited</a:t>
            </a:r>
            <a:endParaRPr/>
          </a:p>
          <a:p>
            <a: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AU"/>
              <a:t>May need to break large GSP files into smaller “include” files (e.g. _advanced.gsp)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3">
      <a:dk1>
        <a:srgbClr val="000000"/>
      </a:dk1>
      <a:lt1>
        <a:srgbClr val="FFFFFF"/>
      </a:lt1>
      <a:dk2>
        <a:srgbClr val="F26649"/>
      </a:dk2>
      <a:lt2>
        <a:srgbClr val="808080"/>
      </a:lt2>
      <a:accent1>
        <a:srgbClr val="434344"/>
      </a:accent1>
      <a:accent2>
        <a:srgbClr val="5D9732"/>
      </a:accent2>
      <a:accent3>
        <a:srgbClr val="FFFFFF"/>
      </a:accent3>
      <a:accent4>
        <a:srgbClr val="000000"/>
      </a:accent4>
      <a:accent5>
        <a:srgbClr val="B0B0B0"/>
      </a:accent5>
      <a:accent6>
        <a:srgbClr val="53882C"/>
      </a:accent6>
      <a:hlink>
        <a:srgbClr val="174A7C"/>
      </a:hlink>
      <a:folHlink>
        <a:srgbClr val="8B005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