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36" r:id="rId3"/>
    <p:sldId id="337" r:id="rId4"/>
    <p:sldId id="277" r:id="rId5"/>
    <p:sldId id="331" r:id="rId6"/>
    <p:sldId id="334" r:id="rId7"/>
    <p:sldId id="335" r:id="rId8"/>
    <p:sldId id="300" r:id="rId9"/>
    <p:sldId id="305" r:id="rId10"/>
    <p:sldId id="301" r:id="rId11"/>
    <p:sldId id="295" r:id="rId12"/>
    <p:sldId id="306" r:id="rId13"/>
    <p:sldId id="27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270" r:id="rId24"/>
    <p:sldId id="271" r:id="rId25"/>
    <p:sldId id="324" r:id="rId26"/>
    <p:sldId id="325" r:id="rId27"/>
    <p:sldId id="326" r:id="rId28"/>
    <p:sldId id="340" r:id="rId29"/>
    <p:sldId id="339" r:id="rId30"/>
    <p:sldId id="344" r:id="rId31"/>
    <p:sldId id="343" r:id="rId32"/>
    <p:sldId id="345" r:id="rId33"/>
    <p:sldId id="346" r:id="rId34"/>
    <p:sldId id="341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0631" autoAdjust="0"/>
  </p:normalViewPr>
  <p:slideViewPr>
    <p:cSldViewPr>
      <p:cViewPr varScale="1">
        <p:scale>
          <a:sx n="93" d="100"/>
          <a:sy n="93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11259-78B2-4932-868C-CD612D434BB3}" type="doc">
      <dgm:prSet loTypeId="urn:microsoft.com/office/officeart/2005/8/layout/bProcess3" loCatId="process" qsTypeId="urn:microsoft.com/office/officeart/2005/8/quickstyle/3d7" qsCatId="3D" csTypeId="urn:microsoft.com/office/officeart/2005/8/colors/colorful1#9" csCatId="colorful" phldr="1"/>
      <dgm:spPr/>
      <dgm:t>
        <a:bodyPr/>
        <a:lstStyle/>
        <a:p>
          <a:endParaRPr lang="es-ES"/>
        </a:p>
      </dgm:t>
    </dgm:pt>
    <dgm:pt modelId="{E3B58AE2-DCD6-49DC-A62B-2D80B81708B4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/>
            <a:t>Datos</a:t>
          </a:r>
          <a:endParaRPr lang="es-ES" dirty="0"/>
        </a:p>
      </dgm:t>
    </dgm:pt>
    <dgm:pt modelId="{DA95940A-2DFB-4231-8A1C-D519B7FF3D0F}" type="parTrans" cxnId="{C0D0B195-4EC0-4CC8-8E12-8B0B146112DB}">
      <dgm:prSet/>
      <dgm:spPr/>
      <dgm:t>
        <a:bodyPr/>
        <a:lstStyle/>
        <a:p>
          <a:endParaRPr lang="es-ES"/>
        </a:p>
      </dgm:t>
    </dgm:pt>
    <dgm:pt modelId="{55388D93-BED3-4EFD-AAA3-26B7256D769A}" type="sibTrans" cxnId="{C0D0B195-4EC0-4CC8-8E12-8B0B146112D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94CEB849-E660-4ACD-B9B7-CE1EF6350F8A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Preparación (estandarización)</a:t>
          </a:r>
          <a:endParaRPr lang="es-ES" dirty="0"/>
        </a:p>
      </dgm:t>
    </dgm:pt>
    <dgm:pt modelId="{3D7202D5-D6E4-420A-98F4-41426CC4C38F}" type="parTrans" cxnId="{5258327A-009B-4255-B7F7-9DBAC176296C}">
      <dgm:prSet/>
      <dgm:spPr/>
      <dgm:t>
        <a:bodyPr/>
        <a:lstStyle/>
        <a:p>
          <a:endParaRPr lang="es-ES"/>
        </a:p>
      </dgm:t>
    </dgm:pt>
    <dgm:pt modelId="{63C36240-4225-4441-97AB-78EA4C83E462}" type="sibTrans" cxnId="{5258327A-009B-4255-B7F7-9DBAC176296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EB5D3170-5529-49AE-B06A-8ED9B7C58889}">
      <dgm:prSet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Validación</a:t>
          </a:r>
          <a:endParaRPr lang="es-ES" dirty="0"/>
        </a:p>
      </dgm:t>
    </dgm:pt>
    <dgm:pt modelId="{D9075FF2-F4D5-46EB-8A7C-0922514D127C}" type="parTrans" cxnId="{80B1DCC6-6F68-4895-B839-09D9395BD6BE}">
      <dgm:prSet/>
      <dgm:spPr/>
      <dgm:t>
        <a:bodyPr/>
        <a:lstStyle/>
        <a:p>
          <a:endParaRPr lang="es-ES"/>
        </a:p>
      </dgm:t>
    </dgm:pt>
    <dgm:pt modelId="{209BEF3C-AC06-4911-BE9C-2BAA414328A5}" type="sibTrans" cxnId="{80B1DCC6-6F68-4895-B839-09D9395BD6B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8B6ADB91-3F1C-4790-BBF9-53BA00371A5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smtClean="0"/>
            <a:t>Disposición</a:t>
          </a:r>
          <a:endParaRPr lang="es-ES" dirty="0"/>
        </a:p>
      </dgm:t>
    </dgm:pt>
    <dgm:pt modelId="{6925716A-3A76-459B-B503-9E673C1828CE}" type="parTrans" cxnId="{5F7CA9A4-5685-4923-8C8F-929B46939640}">
      <dgm:prSet/>
      <dgm:spPr/>
      <dgm:t>
        <a:bodyPr/>
        <a:lstStyle/>
        <a:p>
          <a:endParaRPr lang="es-ES"/>
        </a:p>
      </dgm:t>
    </dgm:pt>
    <dgm:pt modelId="{773A5285-91DA-4E8A-A8C1-D4AA0DA6BF61}" type="sibTrans" cxnId="{5F7CA9A4-5685-4923-8C8F-929B46939640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98A522E9-6671-42C8-9551-7E94A51877B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Publicación</a:t>
          </a:r>
          <a:endParaRPr lang="es-ES" b="1" dirty="0">
            <a:solidFill>
              <a:schemeClr val="bg1"/>
            </a:solidFill>
          </a:endParaRPr>
        </a:p>
      </dgm:t>
    </dgm:pt>
    <dgm:pt modelId="{A04B6CB1-8A35-46BD-8BFC-39DE4271B175}" type="parTrans" cxnId="{9CC96FF1-365A-43A9-9349-141F3FEB832F}">
      <dgm:prSet/>
      <dgm:spPr/>
      <dgm:t>
        <a:bodyPr/>
        <a:lstStyle/>
        <a:p>
          <a:endParaRPr lang="es-ES"/>
        </a:p>
      </dgm:t>
    </dgm:pt>
    <dgm:pt modelId="{E237A2F3-F6AC-45E3-BDBE-E370DB22C4D5}" type="sibTrans" cxnId="{9CC96FF1-365A-43A9-9349-141F3FEB832F}">
      <dgm:prSet/>
      <dgm:spPr/>
      <dgm:t>
        <a:bodyPr/>
        <a:lstStyle/>
        <a:p>
          <a:endParaRPr lang="es-ES"/>
        </a:p>
      </dgm:t>
    </dgm:pt>
    <dgm:pt modelId="{A10D6892-4E49-40B5-A1FD-528FACBB5FBD}" type="pres">
      <dgm:prSet presAssocID="{36711259-78B2-4932-868C-CD612D434B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A1F4DC-5821-46BD-925C-CE3FD5C81EA0}" type="pres">
      <dgm:prSet presAssocID="{E3B58AE2-DCD6-49DC-A62B-2D80B81708B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FAAA3F-88F5-4BF7-BAA8-9D29F1DA38E8}" type="pres">
      <dgm:prSet presAssocID="{55388D93-BED3-4EFD-AAA3-26B7256D769A}" presName="sibTrans" presStyleLbl="sibTrans1D1" presStyleIdx="0" presStyleCnt="4"/>
      <dgm:spPr/>
      <dgm:t>
        <a:bodyPr/>
        <a:lstStyle/>
        <a:p>
          <a:endParaRPr lang="es-ES"/>
        </a:p>
      </dgm:t>
    </dgm:pt>
    <dgm:pt modelId="{73571863-84DB-47C3-A803-83AA44512FCC}" type="pres">
      <dgm:prSet presAssocID="{55388D93-BED3-4EFD-AAA3-26B7256D769A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4A9CF249-6906-4BCC-A7A0-3EE28957703F}" type="pres">
      <dgm:prSet presAssocID="{94CEB849-E660-4ACD-B9B7-CE1EF6350F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87265-36B4-4B12-8E88-5BCD1B075A60}" type="pres">
      <dgm:prSet presAssocID="{63C36240-4225-4441-97AB-78EA4C83E462}" presName="sibTrans" presStyleLbl="sibTrans1D1" presStyleIdx="1" presStyleCnt="4"/>
      <dgm:spPr/>
      <dgm:t>
        <a:bodyPr/>
        <a:lstStyle/>
        <a:p>
          <a:endParaRPr lang="es-ES"/>
        </a:p>
      </dgm:t>
    </dgm:pt>
    <dgm:pt modelId="{1130BE8D-FD60-43AB-91B4-C23DDA4548E6}" type="pres">
      <dgm:prSet presAssocID="{63C36240-4225-4441-97AB-78EA4C83E462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94FCDEF2-2FD2-482D-BA08-C42F263129D1}" type="pres">
      <dgm:prSet presAssocID="{EB5D3170-5529-49AE-B06A-8ED9B7C588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DC904-AE23-4459-A817-87DC1FE332A4}" type="pres">
      <dgm:prSet presAssocID="{209BEF3C-AC06-4911-BE9C-2BAA414328A5}" presName="sibTrans" presStyleLbl="sibTrans1D1" presStyleIdx="2" presStyleCnt="4"/>
      <dgm:spPr/>
      <dgm:t>
        <a:bodyPr/>
        <a:lstStyle/>
        <a:p>
          <a:endParaRPr lang="es-ES"/>
        </a:p>
      </dgm:t>
    </dgm:pt>
    <dgm:pt modelId="{980F6A35-C30E-4829-889A-6E1B2ED40C6E}" type="pres">
      <dgm:prSet presAssocID="{209BEF3C-AC06-4911-BE9C-2BAA414328A5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73B0999D-A4AF-4050-BFCC-FEFC111D478E}" type="pres">
      <dgm:prSet presAssocID="{8B6ADB91-3F1C-4790-BBF9-53BA00371A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9F841D-53E5-4FCE-88A4-3777B3627B3E}" type="pres">
      <dgm:prSet presAssocID="{773A5285-91DA-4E8A-A8C1-D4AA0DA6BF61}" presName="sibTrans" presStyleLbl="sibTrans1D1" presStyleIdx="3" presStyleCnt="4"/>
      <dgm:spPr/>
      <dgm:t>
        <a:bodyPr/>
        <a:lstStyle/>
        <a:p>
          <a:endParaRPr lang="es-ES"/>
        </a:p>
      </dgm:t>
    </dgm:pt>
    <dgm:pt modelId="{FEF61F6B-53FB-4CC0-A453-FFC7282FC739}" type="pres">
      <dgm:prSet presAssocID="{773A5285-91DA-4E8A-A8C1-D4AA0DA6BF61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9FB42A15-E700-44F0-9FAB-5956838314AF}" type="pres">
      <dgm:prSet presAssocID="{98A522E9-6671-42C8-9551-7E94A51877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E77180-51E3-4371-B876-8B14638DE885}" type="presOf" srcId="{209BEF3C-AC06-4911-BE9C-2BAA414328A5}" destId="{980F6A35-C30E-4829-889A-6E1B2ED40C6E}" srcOrd="1" destOrd="0" presId="urn:microsoft.com/office/officeart/2005/8/layout/bProcess3"/>
    <dgm:cxn modelId="{80B1DCC6-6F68-4895-B839-09D9395BD6BE}" srcId="{36711259-78B2-4932-868C-CD612D434BB3}" destId="{EB5D3170-5529-49AE-B06A-8ED9B7C58889}" srcOrd="2" destOrd="0" parTransId="{D9075FF2-F4D5-46EB-8A7C-0922514D127C}" sibTransId="{209BEF3C-AC06-4911-BE9C-2BAA414328A5}"/>
    <dgm:cxn modelId="{9CC96FF1-365A-43A9-9349-141F3FEB832F}" srcId="{36711259-78B2-4932-868C-CD612D434BB3}" destId="{98A522E9-6671-42C8-9551-7E94A51877BF}" srcOrd="4" destOrd="0" parTransId="{A04B6CB1-8A35-46BD-8BFC-39DE4271B175}" sibTransId="{E237A2F3-F6AC-45E3-BDBE-E370DB22C4D5}"/>
    <dgm:cxn modelId="{9B6774A5-71C2-40D7-8FD5-7D57E81879D5}" type="presOf" srcId="{63C36240-4225-4441-97AB-78EA4C83E462}" destId="{25A87265-36B4-4B12-8E88-5BCD1B075A60}" srcOrd="0" destOrd="0" presId="urn:microsoft.com/office/officeart/2005/8/layout/bProcess3"/>
    <dgm:cxn modelId="{1A6E00A4-B78D-4F24-BEA0-A7FDAECF0908}" type="presOf" srcId="{63C36240-4225-4441-97AB-78EA4C83E462}" destId="{1130BE8D-FD60-43AB-91B4-C23DDA4548E6}" srcOrd="1" destOrd="0" presId="urn:microsoft.com/office/officeart/2005/8/layout/bProcess3"/>
    <dgm:cxn modelId="{863AEE24-15A8-4959-8608-4E35F4DF9CD5}" type="presOf" srcId="{E3B58AE2-DCD6-49DC-A62B-2D80B81708B4}" destId="{E1A1F4DC-5821-46BD-925C-CE3FD5C81EA0}" srcOrd="0" destOrd="0" presId="urn:microsoft.com/office/officeart/2005/8/layout/bProcess3"/>
    <dgm:cxn modelId="{340DA8EE-A9D7-4999-89B4-3BAE4F425484}" type="presOf" srcId="{773A5285-91DA-4E8A-A8C1-D4AA0DA6BF61}" destId="{519F841D-53E5-4FCE-88A4-3777B3627B3E}" srcOrd="0" destOrd="0" presId="urn:microsoft.com/office/officeart/2005/8/layout/bProcess3"/>
    <dgm:cxn modelId="{B253C5D1-5C7F-476C-BC9E-B871CD2A3BE5}" type="presOf" srcId="{55388D93-BED3-4EFD-AAA3-26B7256D769A}" destId="{73571863-84DB-47C3-A803-83AA44512FCC}" srcOrd="1" destOrd="0" presId="urn:microsoft.com/office/officeart/2005/8/layout/bProcess3"/>
    <dgm:cxn modelId="{5258327A-009B-4255-B7F7-9DBAC176296C}" srcId="{36711259-78B2-4932-868C-CD612D434BB3}" destId="{94CEB849-E660-4ACD-B9B7-CE1EF6350F8A}" srcOrd="1" destOrd="0" parTransId="{3D7202D5-D6E4-420A-98F4-41426CC4C38F}" sibTransId="{63C36240-4225-4441-97AB-78EA4C83E462}"/>
    <dgm:cxn modelId="{4B2ACB5E-1832-43E0-8C0F-69A9D57BEC80}" type="presOf" srcId="{EB5D3170-5529-49AE-B06A-8ED9B7C58889}" destId="{94FCDEF2-2FD2-482D-BA08-C42F263129D1}" srcOrd="0" destOrd="0" presId="urn:microsoft.com/office/officeart/2005/8/layout/bProcess3"/>
    <dgm:cxn modelId="{14AEA858-5F5A-4859-B28D-57A6E303CDA4}" type="presOf" srcId="{773A5285-91DA-4E8A-A8C1-D4AA0DA6BF61}" destId="{FEF61F6B-53FB-4CC0-A453-FFC7282FC739}" srcOrd="1" destOrd="0" presId="urn:microsoft.com/office/officeart/2005/8/layout/bProcess3"/>
    <dgm:cxn modelId="{A0DBF037-6484-46A5-B002-8853BD1F31B5}" type="presOf" srcId="{98A522E9-6671-42C8-9551-7E94A51877BF}" destId="{9FB42A15-E700-44F0-9FAB-5956838314AF}" srcOrd="0" destOrd="0" presId="urn:microsoft.com/office/officeart/2005/8/layout/bProcess3"/>
    <dgm:cxn modelId="{B70934EA-61A3-44F6-9789-177E2A4301F2}" type="presOf" srcId="{55388D93-BED3-4EFD-AAA3-26B7256D769A}" destId="{D2FAAA3F-88F5-4BF7-BAA8-9D29F1DA38E8}" srcOrd="0" destOrd="0" presId="urn:microsoft.com/office/officeart/2005/8/layout/bProcess3"/>
    <dgm:cxn modelId="{5F7CA9A4-5685-4923-8C8F-929B46939640}" srcId="{36711259-78B2-4932-868C-CD612D434BB3}" destId="{8B6ADB91-3F1C-4790-BBF9-53BA00371A5B}" srcOrd="3" destOrd="0" parTransId="{6925716A-3A76-459B-B503-9E673C1828CE}" sibTransId="{773A5285-91DA-4E8A-A8C1-D4AA0DA6BF61}"/>
    <dgm:cxn modelId="{7A4CFE0B-EEB3-4545-B682-C9662796684D}" type="presOf" srcId="{8B6ADB91-3F1C-4790-BBF9-53BA00371A5B}" destId="{73B0999D-A4AF-4050-BFCC-FEFC111D478E}" srcOrd="0" destOrd="0" presId="urn:microsoft.com/office/officeart/2005/8/layout/bProcess3"/>
    <dgm:cxn modelId="{AF0B3070-779A-43F2-A655-CA8F7CB05467}" type="presOf" srcId="{209BEF3C-AC06-4911-BE9C-2BAA414328A5}" destId="{A40DC904-AE23-4459-A817-87DC1FE332A4}" srcOrd="0" destOrd="0" presId="urn:microsoft.com/office/officeart/2005/8/layout/bProcess3"/>
    <dgm:cxn modelId="{C0D0B195-4EC0-4CC8-8E12-8B0B146112DB}" srcId="{36711259-78B2-4932-868C-CD612D434BB3}" destId="{E3B58AE2-DCD6-49DC-A62B-2D80B81708B4}" srcOrd="0" destOrd="0" parTransId="{DA95940A-2DFB-4231-8A1C-D519B7FF3D0F}" sibTransId="{55388D93-BED3-4EFD-AAA3-26B7256D769A}"/>
    <dgm:cxn modelId="{F8535AEC-11E7-410E-B08E-758190D78B99}" type="presOf" srcId="{36711259-78B2-4932-868C-CD612D434BB3}" destId="{A10D6892-4E49-40B5-A1FD-528FACBB5FBD}" srcOrd="0" destOrd="0" presId="urn:microsoft.com/office/officeart/2005/8/layout/bProcess3"/>
    <dgm:cxn modelId="{BC17837C-E252-4284-9B63-3D9A89F1FE28}" type="presOf" srcId="{94CEB849-E660-4ACD-B9B7-CE1EF6350F8A}" destId="{4A9CF249-6906-4BCC-A7A0-3EE28957703F}" srcOrd="0" destOrd="0" presId="urn:microsoft.com/office/officeart/2005/8/layout/bProcess3"/>
    <dgm:cxn modelId="{23809418-8128-40EA-B102-1E9D8FC5AEAA}" type="presParOf" srcId="{A10D6892-4E49-40B5-A1FD-528FACBB5FBD}" destId="{E1A1F4DC-5821-46BD-925C-CE3FD5C81EA0}" srcOrd="0" destOrd="0" presId="urn:microsoft.com/office/officeart/2005/8/layout/bProcess3"/>
    <dgm:cxn modelId="{8379B72A-1EFC-4FA7-822C-EB11FBB0B942}" type="presParOf" srcId="{A10D6892-4E49-40B5-A1FD-528FACBB5FBD}" destId="{D2FAAA3F-88F5-4BF7-BAA8-9D29F1DA38E8}" srcOrd="1" destOrd="0" presId="urn:microsoft.com/office/officeart/2005/8/layout/bProcess3"/>
    <dgm:cxn modelId="{4308C50E-12D2-406B-9677-BA268A66BF80}" type="presParOf" srcId="{D2FAAA3F-88F5-4BF7-BAA8-9D29F1DA38E8}" destId="{73571863-84DB-47C3-A803-83AA44512FCC}" srcOrd="0" destOrd="0" presId="urn:microsoft.com/office/officeart/2005/8/layout/bProcess3"/>
    <dgm:cxn modelId="{229306DC-D7E2-4BA1-B796-0BF5883D0BEC}" type="presParOf" srcId="{A10D6892-4E49-40B5-A1FD-528FACBB5FBD}" destId="{4A9CF249-6906-4BCC-A7A0-3EE28957703F}" srcOrd="2" destOrd="0" presId="urn:microsoft.com/office/officeart/2005/8/layout/bProcess3"/>
    <dgm:cxn modelId="{A1F27C52-124A-4B08-8AFD-CDFF8301A3E0}" type="presParOf" srcId="{A10D6892-4E49-40B5-A1FD-528FACBB5FBD}" destId="{25A87265-36B4-4B12-8E88-5BCD1B075A60}" srcOrd="3" destOrd="0" presId="urn:microsoft.com/office/officeart/2005/8/layout/bProcess3"/>
    <dgm:cxn modelId="{2787AFB0-3C8D-4135-87BE-9376F7E6ED45}" type="presParOf" srcId="{25A87265-36B4-4B12-8E88-5BCD1B075A60}" destId="{1130BE8D-FD60-43AB-91B4-C23DDA4548E6}" srcOrd="0" destOrd="0" presId="urn:microsoft.com/office/officeart/2005/8/layout/bProcess3"/>
    <dgm:cxn modelId="{DD258158-39C9-4AFE-8BB9-B91FBC59A04C}" type="presParOf" srcId="{A10D6892-4E49-40B5-A1FD-528FACBB5FBD}" destId="{94FCDEF2-2FD2-482D-BA08-C42F263129D1}" srcOrd="4" destOrd="0" presId="urn:microsoft.com/office/officeart/2005/8/layout/bProcess3"/>
    <dgm:cxn modelId="{2069CA6A-07B3-47C4-9EDC-0F08D661359E}" type="presParOf" srcId="{A10D6892-4E49-40B5-A1FD-528FACBB5FBD}" destId="{A40DC904-AE23-4459-A817-87DC1FE332A4}" srcOrd="5" destOrd="0" presId="urn:microsoft.com/office/officeart/2005/8/layout/bProcess3"/>
    <dgm:cxn modelId="{2B86663D-471E-4B9A-A45B-91810DB4B6C2}" type="presParOf" srcId="{A40DC904-AE23-4459-A817-87DC1FE332A4}" destId="{980F6A35-C30E-4829-889A-6E1B2ED40C6E}" srcOrd="0" destOrd="0" presId="urn:microsoft.com/office/officeart/2005/8/layout/bProcess3"/>
    <dgm:cxn modelId="{9A5A4E5A-6AC5-466C-B833-C9DB39475325}" type="presParOf" srcId="{A10D6892-4E49-40B5-A1FD-528FACBB5FBD}" destId="{73B0999D-A4AF-4050-BFCC-FEFC111D478E}" srcOrd="6" destOrd="0" presId="urn:microsoft.com/office/officeart/2005/8/layout/bProcess3"/>
    <dgm:cxn modelId="{AFE14C8B-5A5B-4CEC-B757-1C0F1AB2A3CC}" type="presParOf" srcId="{A10D6892-4E49-40B5-A1FD-528FACBB5FBD}" destId="{519F841D-53E5-4FCE-88A4-3777B3627B3E}" srcOrd="7" destOrd="0" presId="urn:microsoft.com/office/officeart/2005/8/layout/bProcess3"/>
    <dgm:cxn modelId="{F62FBAC0-C8B8-4781-97CF-F7F07DEE1B1B}" type="presParOf" srcId="{519F841D-53E5-4FCE-88A4-3777B3627B3E}" destId="{FEF61F6B-53FB-4CC0-A453-FFC7282FC739}" srcOrd="0" destOrd="0" presId="urn:microsoft.com/office/officeart/2005/8/layout/bProcess3"/>
    <dgm:cxn modelId="{0CA156FD-074A-4BF4-95BA-5D47EF8D4843}" type="presParOf" srcId="{A10D6892-4E49-40B5-A1FD-528FACBB5FBD}" destId="{9FB42A15-E700-44F0-9FAB-5956838314A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AAA3F-88F5-4BF7-BAA8-9D29F1DA38E8}">
      <dsp:nvSpPr>
        <dsp:cNvPr id="0" name=""/>
        <dsp:cNvSpPr/>
      </dsp:nvSpPr>
      <dsp:spPr>
        <a:xfrm>
          <a:off x="3773775" y="720792"/>
          <a:ext cx="555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153" y="45720"/>
              </a:lnTo>
            </a:path>
          </a:pathLst>
        </a:custGeom>
        <a:noFill/>
        <a:ln w="63500" cap="flat" cmpd="sng" algn="ctr">
          <a:solidFill>
            <a:schemeClr val="accent3"/>
          </a:solidFill>
          <a:prstDash val="solid"/>
          <a:tailEnd type="arrow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z="-11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36708" y="763584"/>
        <a:ext cx="29287" cy="5857"/>
      </dsp:txXfrm>
    </dsp:sp>
    <dsp:sp modelId="{E1A1F4DC-5821-46BD-925C-CE3FD5C81EA0}">
      <dsp:nvSpPr>
        <dsp:cNvPr id="0" name=""/>
        <dsp:cNvSpPr/>
      </dsp:nvSpPr>
      <dsp:spPr>
        <a:xfrm>
          <a:off x="1228819" y="2486"/>
          <a:ext cx="2546755" cy="152805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Datos</a:t>
          </a:r>
          <a:endParaRPr lang="es-ES" sz="2400" kern="1200" dirty="0"/>
        </a:p>
      </dsp:txBody>
      <dsp:txXfrm>
        <a:off x="1228819" y="2486"/>
        <a:ext cx="2546755" cy="1528053"/>
      </dsp:txXfrm>
    </dsp:sp>
    <dsp:sp modelId="{25A87265-36B4-4B12-8E88-5BCD1B075A60}">
      <dsp:nvSpPr>
        <dsp:cNvPr id="0" name=""/>
        <dsp:cNvSpPr/>
      </dsp:nvSpPr>
      <dsp:spPr>
        <a:xfrm>
          <a:off x="2502197" y="1528739"/>
          <a:ext cx="3132509" cy="555153"/>
        </a:xfrm>
        <a:custGeom>
          <a:avLst/>
          <a:gdLst/>
          <a:ahLst/>
          <a:cxnLst/>
          <a:rect l="0" t="0" r="0" b="0"/>
          <a:pathLst>
            <a:path>
              <a:moveTo>
                <a:pt x="3132509" y="0"/>
              </a:moveTo>
              <a:lnTo>
                <a:pt x="3132509" y="294676"/>
              </a:lnTo>
              <a:lnTo>
                <a:pt x="0" y="294676"/>
              </a:lnTo>
              <a:lnTo>
                <a:pt x="0" y="555153"/>
              </a:lnTo>
            </a:path>
          </a:pathLst>
        </a:custGeom>
        <a:noFill/>
        <a:ln w="63500" cap="flat" cmpd="sng" algn="ctr">
          <a:solidFill>
            <a:schemeClr val="accent3"/>
          </a:solidFill>
          <a:prstDash val="solid"/>
          <a:tailEnd type="arrow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z="-11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88781" y="1803387"/>
        <a:ext cx="159340" cy="5857"/>
      </dsp:txXfrm>
    </dsp:sp>
    <dsp:sp modelId="{4A9CF249-6906-4BCC-A7A0-3EE28957703F}">
      <dsp:nvSpPr>
        <dsp:cNvPr id="0" name=""/>
        <dsp:cNvSpPr/>
      </dsp:nvSpPr>
      <dsp:spPr>
        <a:xfrm>
          <a:off x="4361328" y="2486"/>
          <a:ext cx="2546755" cy="152805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Preparación (estandarización)</a:t>
          </a:r>
          <a:endParaRPr lang="es-ES" sz="2400" kern="1200" dirty="0"/>
        </a:p>
      </dsp:txBody>
      <dsp:txXfrm>
        <a:off x="4361328" y="2486"/>
        <a:ext cx="2546755" cy="1528053"/>
      </dsp:txXfrm>
    </dsp:sp>
    <dsp:sp modelId="{A40DC904-AE23-4459-A817-87DC1FE332A4}">
      <dsp:nvSpPr>
        <dsp:cNvPr id="0" name=""/>
        <dsp:cNvSpPr/>
      </dsp:nvSpPr>
      <dsp:spPr>
        <a:xfrm>
          <a:off x="3773775" y="2834599"/>
          <a:ext cx="555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153" y="45720"/>
              </a:lnTo>
            </a:path>
          </a:pathLst>
        </a:custGeom>
        <a:noFill/>
        <a:ln w="63500" cap="flat" cmpd="sng" algn="ctr">
          <a:solidFill>
            <a:schemeClr val="accent3"/>
          </a:solidFill>
          <a:prstDash val="solid"/>
          <a:tailEnd type="arrow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z="-11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36708" y="2877391"/>
        <a:ext cx="29287" cy="5857"/>
      </dsp:txXfrm>
    </dsp:sp>
    <dsp:sp modelId="{94FCDEF2-2FD2-482D-BA08-C42F263129D1}">
      <dsp:nvSpPr>
        <dsp:cNvPr id="0" name=""/>
        <dsp:cNvSpPr/>
      </dsp:nvSpPr>
      <dsp:spPr>
        <a:xfrm>
          <a:off x="1228819" y="2116293"/>
          <a:ext cx="2546755" cy="152805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Validación</a:t>
          </a:r>
          <a:endParaRPr lang="es-ES" sz="2400" kern="1200" dirty="0"/>
        </a:p>
      </dsp:txBody>
      <dsp:txXfrm>
        <a:off x="1228819" y="2116293"/>
        <a:ext cx="2546755" cy="1528053"/>
      </dsp:txXfrm>
    </dsp:sp>
    <dsp:sp modelId="{519F841D-53E5-4FCE-88A4-3777B3627B3E}">
      <dsp:nvSpPr>
        <dsp:cNvPr id="0" name=""/>
        <dsp:cNvSpPr/>
      </dsp:nvSpPr>
      <dsp:spPr>
        <a:xfrm>
          <a:off x="2502197" y="3642546"/>
          <a:ext cx="3132509" cy="555153"/>
        </a:xfrm>
        <a:custGeom>
          <a:avLst/>
          <a:gdLst/>
          <a:ahLst/>
          <a:cxnLst/>
          <a:rect l="0" t="0" r="0" b="0"/>
          <a:pathLst>
            <a:path>
              <a:moveTo>
                <a:pt x="3132509" y="0"/>
              </a:moveTo>
              <a:lnTo>
                <a:pt x="3132509" y="294676"/>
              </a:lnTo>
              <a:lnTo>
                <a:pt x="0" y="294676"/>
              </a:lnTo>
              <a:lnTo>
                <a:pt x="0" y="555153"/>
              </a:lnTo>
            </a:path>
          </a:pathLst>
        </a:custGeom>
        <a:noFill/>
        <a:ln w="63500" cap="flat" cmpd="sng" algn="ctr">
          <a:solidFill>
            <a:schemeClr val="accent3"/>
          </a:solidFill>
          <a:prstDash val="solid"/>
          <a:tailEnd type="arrow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z="-11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88781" y="3917194"/>
        <a:ext cx="159340" cy="5857"/>
      </dsp:txXfrm>
    </dsp:sp>
    <dsp:sp modelId="{73B0999D-A4AF-4050-BFCC-FEFC111D478E}">
      <dsp:nvSpPr>
        <dsp:cNvPr id="0" name=""/>
        <dsp:cNvSpPr/>
      </dsp:nvSpPr>
      <dsp:spPr>
        <a:xfrm>
          <a:off x="4361328" y="2116293"/>
          <a:ext cx="2546755" cy="1528053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Disposición</a:t>
          </a:r>
          <a:endParaRPr lang="es-ES" sz="2400" kern="1200" dirty="0"/>
        </a:p>
      </dsp:txBody>
      <dsp:txXfrm>
        <a:off x="4361328" y="2116293"/>
        <a:ext cx="2546755" cy="1528053"/>
      </dsp:txXfrm>
    </dsp:sp>
    <dsp:sp modelId="{9FB42A15-E700-44F0-9FAB-5956838314AF}">
      <dsp:nvSpPr>
        <dsp:cNvPr id="0" name=""/>
        <dsp:cNvSpPr/>
      </dsp:nvSpPr>
      <dsp:spPr>
        <a:xfrm>
          <a:off x="1228819" y="4230100"/>
          <a:ext cx="2546755" cy="1528053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Publicación</a:t>
          </a:r>
          <a:endParaRPr lang="es-ES" sz="2400" b="1" kern="1200" dirty="0">
            <a:solidFill>
              <a:schemeClr val="bg1"/>
            </a:solidFill>
          </a:endParaRPr>
        </a:p>
      </dsp:txBody>
      <dsp:txXfrm>
        <a:off x="1228819" y="4230100"/>
        <a:ext cx="2546755" cy="1528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325DC-0C05-437B-B787-FD030D056CC5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BABC3-331D-4541-87A3-9DDB0D5F60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69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FF3F-5772-4C4B-BF5A-0442547E2EF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17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FF3F-5772-4C4B-BF5A-0442547E2EF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17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20C5-1592-490F-97B6-A0A00D217182}" type="datetimeFigureOut">
              <a:rPr lang="es-ES" smtClean="0"/>
              <a:pPr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E2DC-452A-4C27-80A3-9E44465764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3.jpe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soft.net/journals/phytokeys/article/2279/checklist-of-vascular-plants-of-the-department-of-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arth-syst-sci-data-discuss.net/5/47/2012/essdd-5-47-2012.html" TargetMode="External"/><Relationship Id="rId5" Type="http://schemas.openxmlformats.org/officeDocument/2006/relationships/hyperlink" Target="http://www.pensoft.net/journals/zookeys/article/2002/abstract/literature-based-species-occurrence-data-of-birds-of-northeast-india" TargetMode="External"/><Relationship Id="rId4" Type="http://schemas.openxmlformats.org/officeDocument/2006/relationships/hyperlink" Target="http://www.pensoft.net/journals/phytokeys/article/2849/abstrac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MariekeGuy/the-rise-of-the-data-journa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ture.com/neuro/journal/v10/n8/full/nn0807-931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ture.com/scientificdata/about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mailto:info@gbif.es" TargetMode="External"/><Relationship Id="rId7" Type="http://schemas.openxmlformats.org/officeDocument/2006/relationships/hyperlink" Target="http://creativecommons.org/licenses/by/3.0/es/" TargetMode="External"/><Relationship Id="rId2" Type="http://schemas.openxmlformats.org/officeDocument/2006/relationships/hyperlink" Target="mailto:pmr.uam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bif.es/" TargetMode="External"/><Relationship Id="rId4" Type="http://schemas.openxmlformats.org/officeDocument/2006/relationships/hyperlink" Target="http://www.gbif.es/formaciondetalles.php?IDForm=10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6567"/>
          </a:xfrm>
        </p:spPr>
        <p:txBody>
          <a:bodyPr>
            <a:normAutofit/>
          </a:bodyPr>
          <a:lstStyle/>
          <a:p>
            <a:r>
              <a:rPr lang="es-ES" sz="7200" b="1" dirty="0" smtClean="0">
                <a:latin typeface="Times New Roman" pitchFamily="18" charset="0"/>
                <a:cs typeface="Times New Roman" pitchFamily="18" charset="0"/>
              </a:rPr>
              <a:t>Artículo de datos</a:t>
            </a:r>
            <a:endParaRPr lang="es-E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4535996" y="5445224"/>
            <a:ext cx="4464496" cy="576064"/>
          </a:xfrm>
        </p:spPr>
        <p:txBody>
          <a:bodyPr>
            <a:normAutofit/>
          </a:bodyPr>
          <a:lstStyle/>
          <a:p>
            <a:pPr algn="r"/>
            <a:r>
              <a:rPr lang="es-ES" sz="2800" b="1" dirty="0" smtClean="0">
                <a:cs typeface="Times New Roman" pitchFamily="18" charset="0"/>
              </a:rPr>
              <a:t>Pablo Muñoz Rodríguez</a:t>
            </a:r>
            <a:endParaRPr lang="es-ES" sz="2800" b="1" dirty="0"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52200" y="6021288"/>
            <a:ext cx="4572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755576" y="61565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Taller GBIF: De la publicación de datos a la publicación de artículos científicos "data </a:t>
            </a:r>
            <a:r>
              <a:rPr lang="es-ES" sz="1600" b="1" dirty="0" err="1">
                <a:solidFill>
                  <a:schemeClr val="bg1"/>
                </a:solidFill>
              </a:rPr>
              <a:t>papers</a:t>
            </a:r>
            <a:r>
              <a:rPr lang="es-ES" sz="1600" b="1" dirty="0">
                <a:solidFill>
                  <a:schemeClr val="bg1"/>
                </a:solidFill>
              </a:rPr>
              <a:t>"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327576" y="6021289"/>
            <a:ext cx="3816424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324200" y="6016932"/>
            <a:ext cx="370438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ts val="20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cs typeface="Times New Roman" pitchFamily="18" charset="0"/>
              </a:rPr>
              <a:t>GBIF España. Unidad de Coordinación</a:t>
            </a:r>
          </a:p>
          <a:p>
            <a:pPr lvl="0" algn="r">
              <a:spcBef>
                <a:spcPts val="20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cs typeface="Times New Roman" pitchFamily="18" charset="0"/>
              </a:rPr>
              <a:t>Real Jardín Botánico - CSIC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itchFamily="18" charset="0"/>
              </a:rPr>
              <a:t>19 al 21 de marzo de 2013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0815705">
            <a:off x="4932040" y="4149080"/>
            <a:ext cx="3528392" cy="720080"/>
          </a:xfrm>
          <a:prstGeom prst="round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Ligeramente retocado e interpretado por Francisco Pando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Rectángulo"/>
          <p:cNvSpPr/>
          <p:nvPr/>
        </p:nvSpPr>
        <p:spPr>
          <a:xfrm>
            <a:off x="683568" y="836712"/>
            <a:ext cx="8208912" cy="2952328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>
            <a:off x="683568" y="3789040"/>
            <a:ext cx="8208912" cy="288032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5" name="54 Conector recto de flecha"/>
          <p:cNvCxnSpPr/>
          <p:nvPr/>
        </p:nvCxnSpPr>
        <p:spPr>
          <a:xfrm flipH="1">
            <a:off x="2843808" y="4005064"/>
            <a:ext cx="136815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755576" y="40770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Metodología distinta de la estándar</a:t>
            </a:r>
            <a:endParaRPr lang="es-ES" dirty="0"/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5076056" y="1916832"/>
            <a:ext cx="1584176" cy="864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2699792" y="4581128"/>
            <a:ext cx="1296144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601216" y="274638"/>
            <a:ext cx="3322712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datos.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¿Qué?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127050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Publicación  en revista científica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2339752" y="1844824"/>
            <a:ext cx="1872208" cy="1224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563888" y="9807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Descripción conjunto de datos</a:t>
            </a:r>
            <a:endParaRPr lang="es-ES" dirty="0"/>
          </a:p>
        </p:txBody>
      </p:sp>
      <p:cxnSp>
        <p:nvCxnSpPr>
          <p:cNvPr id="19" name="18 Conector recto de flecha"/>
          <p:cNvCxnSpPr>
            <a:endCxn id="18" idx="2"/>
          </p:cNvCxnSpPr>
          <p:nvPr/>
        </p:nvCxnSpPr>
        <p:spPr>
          <a:xfrm flipV="1">
            <a:off x="4572000" y="1627059"/>
            <a:ext cx="0" cy="1513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1475656" y="537321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Reportar una investigación a partir de los datos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588224" y="16195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Hechos</a:t>
            </a:r>
            <a:endParaRPr lang="es-ES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4572000" y="4293096"/>
            <a:ext cx="50405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4067944" y="573499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Hipótesis y argumentos</a:t>
            </a:r>
            <a:endParaRPr lang="es-ES" dirty="0"/>
          </a:p>
        </p:txBody>
      </p:sp>
      <p:sp>
        <p:nvSpPr>
          <p:cNvPr id="62" name="61 CuadroTexto"/>
          <p:cNvSpPr txBox="1"/>
          <p:nvPr/>
        </p:nvSpPr>
        <p:spPr>
          <a:xfrm>
            <a:off x="6300192" y="52199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Fuente secundaria</a:t>
            </a:r>
            <a:endParaRPr lang="es-ES" dirty="0"/>
          </a:p>
        </p:txBody>
      </p:sp>
      <p:cxnSp>
        <p:nvCxnSpPr>
          <p:cNvPr id="63" name="62 Conector recto de flecha"/>
          <p:cNvCxnSpPr/>
          <p:nvPr/>
        </p:nvCxnSpPr>
        <p:spPr>
          <a:xfrm>
            <a:off x="4932040" y="4221088"/>
            <a:ext cx="144016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>
            <a:off x="4860032" y="3717032"/>
            <a:ext cx="1944216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6516216" y="42930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Colección en crecimiento constante</a:t>
            </a:r>
            <a:endParaRPr lang="es-ES" dirty="0"/>
          </a:p>
        </p:txBody>
      </p:sp>
      <p:pic>
        <p:nvPicPr>
          <p:cNvPr id="11" name="10 Imagen" descr="Biodiversity data jou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348880"/>
            <a:ext cx="1800200" cy="265029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Rectángulo"/>
          <p:cNvSpPr/>
          <p:nvPr/>
        </p:nvSpPr>
        <p:spPr>
          <a:xfrm>
            <a:off x="683568" y="836712"/>
            <a:ext cx="8208912" cy="2952328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>
            <a:off x="683568" y="3789040"/>
            <a:ext cx="8208912" cy="288032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5" name="54 Conector recto de flecha"/>
          <p:cNvCxnSpPr/>
          <p:nvPr/>
        </p:nvCxnSpPr>
        <p:spPr>
          <a:xfrm flipH="1">
            <a:off x="2843808" y="4005064"/>
            <a:ext cx="136815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755576" y="40770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Metodología distinta de la estándar</a:t>
            </a:r>
            <a:endParaRPr lang="es-ES" dirty="0"/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5076056" y="1916832"/>
            <a:ext cx="1584176" cy="864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2699792" y="4581128"/>
            <a:ext cx="1296144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601216" y="274638"/>
            <a:ext cx="3322712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datos.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¿Qué?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127050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Publicación  en revista científica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2339752" y="1844824"/>
            <a:ext cx="1872208" cy="1224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563888" y="9807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Descripción conjunto de datos</a:t>
            </a:r>
            <a:endParaRPr lang="es-ES" dirty="0"/>
          </a:p>
        </p:txBody>
      </p:sp>
      <p:cxnSp>
        <p:nvCxnSpPr>
          <p:cNvPr id="19" name="18 Conector recto de flecha"/>
          <p:cNvCxnSpPr>
            <a:endCxn id="18" idx="2"/>
          </p:cNvCxnSpPr>
          <p:nvPr/>
        </p:nvCxnSpPr>
        <p:spPr>
          <a:xfrm flipV="1">
            <a:off x="4572000" y="1627059"/>
            <a:ext cx="0" cy="1513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1475656" y="537321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Reportar una investigación a partir de los datos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588224" y="16195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Hechos</a:t>
            </a:r>
            <a:endParaRPr lang="es-ES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4572000" y="4293096"/>
            <a:ext cx="50405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4067944" y="573499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Hipótesis y argumentos</a:t>
            </a:r>
            <a:endParaRPr lang="es-ES" dirty="0"/>
          </a:p>
        </p:txBody>
      </p:sp>
      <p:sp>
        <p:nvSpPr>
          <p:cNvPr id="62" name="61 CuadroTexto"/>
          <p:cNvSpPr txBox="1"/>
          <p:nvPr/>
        </p:nvSpPr>
        <p:spPr>
          <a:xfrm>
            <a:off x="6300192" y="52199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Fuente secundaria</a:t>
            </a:r>
            <a:endParaRPr lang="es-ES" dirty="0"/>
          </a:p>
        </p:txBody>
      </p:sp>
      <p:cxnSp>
        <p:nvCxnSpPr>
          <p:cNvPr id="63" name="62 Conector recto de flecha"/>
          <p:cNvCxnSpPr/>
          <p:nvPr/>
        </p:nvCxnSpPr>
        <p:spPr>
          <a:xfrm>
            <a:off x="4932040" y="4221088"/>
            <a:ext cx="144016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 flipV="1">
            <a:off x="4860032" y="3284984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6516216" y="270892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Colección en crecimiento constante</a:t>
            </a:r>
            <a:endParaRPr lang="es-ES" dirty="0"/>
          </a:p>
        </p:txBody>
      </p:sp>
      <p:pic>
        <p:nvPicPr>
          <p:cNvPr id="11" name="10 Imagen" descr="Biodiversity data jou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348880"/>
            <a:ext cx="1800200" cy="265029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6567"/>
          </a:xfrm>
        </p:spPr>
        <p:txBody>
          <a:bodyPr>
            <a:normAutofit/>
          </a:bodyPr>
          <a:lstStyle/>
          <a:p>
            <a:r>
              <a:rPr lang="es-ES" sz="7200" b="1" dirty="0" smtClean="0">
                <a:latin typeface="Times New Roman" pitchFamily="18" charset="0"/>
                <a:cs typeface="Times New Roman" pitchFamily="18" charset="0"/>
              </a:rPr>
              <a:t>¿Cómo?</a:t>
            </a:r>
            <a:endParaRPr lang="es-E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44615"/>
            <a:ext cx="6400800" cy="694928"/>
          </a:xfrm>
        </p:spPr>
        <p:txBody>
          <a:bodyPr/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Estructura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198" r="33925" b="3932"/>
          <a:stretch>
            <a:fillRect/>
          </a:stretch>
        </p:blipFill>
        <p:spPr bwMode="auto">
          <a:xfrm>
            <a:off x="5220072" y="908720"/>
            <a:ext cx="3384375" cy="573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1691680" y="1700808"/>
            <a:ext cx="2736304" cy="151216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BREVE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691680" y="4005064"/>
            <a:ext cx="2736304" cy="151216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CONCISO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259" t="11893" r="17322" b="9435"/>
          <a:stretch>
            <a:fillRect/>
          </a:stretch>
        </p:blipFill>
        <p:spPr bwMode="auto">
          <a:xfrm>
            <a:off x="1547664" y="1628800"/>
            <a:ext cx="6984776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755576" y="98072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dirty="0"/>
              <a:t> </a:t>
            </a:r>
            <a:r>
              <a:rPr lang="es-ES" sz="2400" b="1" dirty="0" smtClean="0"/>
              <a:t>Título e información de los autores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76" y="98072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Título e información de los autores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/>
              <a:t> Resumen y palabras clave</a:t>
            </a:r>
            <a:endParaRPr lang="es-ES" sz="2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259" t="14352" r="17322" b="4518"/>
          <a:stretch>
            <a:fillRect/>
          </a:stretch>
        </p:blipFill>
        <p:spPr bwMode="auto">
          <a:xfrm>
            <a:off x="1619672" y="2040805"/>
            <a:ext cx="6696744" cy="4556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9587" t="20498" r="18650" b="45083"/>
          <a:stretch>
            <a:fillRect/>
          </a:stretch>
        </p:blipFill>
        <p:spPr bwMode="auto">
          <a:xfrm>
            <a:off x="1403648" y="2996952"/>
            <a:ext cx="669674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755576" y="98072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Título e información de los autores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/>
              <a:t> Resumen y palabras clave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76" y="98072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Título e información de los autores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Resumen y palabras clave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/>
              <a:t>Detalles del proyecto</a:t>
            </a:r>
            <a:endParaRPr lang="es-ES" sz="2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236" r="24627" b="8157"/>
          <a:stretch>
            <a:fillRect/>
          </a:stretch>
        </p:blipFill>
        <p:spPr bwMode="auto">
          <a:xfrm>
            <a:off x="3707904" y="1361435"/>
            <a:ext cx="5256584" cy="530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885" t="15581" r="27283" b="10664"/>
          <a:stretch>
            <a:fillRect/>
          </a:stretch>
        </p:blipFill>
        <p:spPr bwMode="auto">
          <a:xfrm>
            <a:off x="4139952" y="2348880"/>
            <a:ext cx="4752528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3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76" y="980728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Título e información de los autores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Resumen y palabras clave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Detalles del proyecto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/>
              <a:t> </a:t>
            </a:r>
            <a:r>
              <a:rPr lang="es-ES" sz="2400" b="1" dirty="0" smtClean="0"/>
              <a:t>Cobertura taxonómica</a:t>
            </a:r>
            <a:endParaRPr lang="es-ES" sz="2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8926" t="51229" r="27326" b="9435"/>
          <a:stretch>
            <a:fillRect/>
          </a:stretch>
        </p:blipFill>
        <p:spPr bwMode="auto">
          <a:xfrm>
            <a:off x="4504587" y="1425658"/>
            <a:ext cx="4383319" cy="2129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3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76" y="980728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Título e información de los autores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Resumen y palabras clave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Detalles del proyecto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taxonómica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/>
              <a:t> </a:t>
            </a:r>
            <a:r>
              <a:rPr lang="es-ES" sz="2400" b="1" dirty="0" smtClean="0"/>
              <a:t>Cobertura geográfica</a:t>
            </a:r>
            <a:endParaRPr lang="es-ES" sz="2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29412" t="21746" r="27420" b="19269"/>
          <a:stretch>
            <a:fillRect/>
          </a:stretch>
        </p:blipFill>
        <p:spPr bwMode="auto">
          <a:xfrm>
            <a:off x="4576596" y="3429000"/>
            <a:ext cx="4315884" cy="31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gbif españa.JPG"/>
          <p:cNvPicPr>
            <a:picLocks noChangeAspect="1"/>
          </p:cNvPicPr>
          <p:nvPr/>
        </p:nvPicPr>
        <p:blipFill>
          <a:blip r:embed="rId3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8 Diagrama"/>
          <p:cNvGraphicFramePr/>
          <p:nvPr/>
        </p:nvGraphicFramePr>
        <p:xfrm>
          <a:off x="539552" y="908720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/>
              <a:t>Introducción. </a:t>
            </a:r>
            <a:r>
              <a:rPr lang="es-ES" sz="2400" dirty="0" smtClean="0"/>
              <a:t>Esquema del taller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268229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28748" t="22956" r="26756" b="47542"/>
          <a:stretch>
            <a:fillRect/>
          </a:stretch>
        </p:blipFill>
        <p:spPr bwMode="auto">
          <a:xfrm>
            <a:off x="3995936" y="4725144"/>
            <a:ext cx="4824536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3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76" y="980728"/>
            <a:ext cx="4968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Título e información de los autores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Resumen y palabras clave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Detalles del proyecto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taxonómica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geográfica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b="1" dirty="0" smtClean="0"/>
              <a:t>Metodología</a:t>
            </a:r>
            <a:endParaRPr lang="es-ES" sz="2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28221" t="32790" r="27283" b="10664"/>
          <a:stretch>
            <a:fillRect/>
          </a:stretch>
        </p:blipFill>
        <p:spPr bwMode="auto">
          <a:xfrm>
            <a:off x="3995936" y="1484784"/>
            <a:ext cx="4824536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8220" t="56146" r="27284" b="26645"/>
          <a:stretch>
            <a:fillRect/>
          </a:stretch>
        </p:blipFill>
        <p:spPr bwMode="auto">
          <a:xfrm>
            <a:off x="2761512" y="5301208"/>
            <a:ext cx="6202975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3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76" y="980728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Título e información de los autores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Resumen y palabras clave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Detalles del proyecto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taxonómica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geográfica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Metodología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/>
              <a:t> Dónde están los datos</a:t>
            </a:r>
            <a:endParaRPr lang="es-ES" sz="2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76" y="980728"/>
            <a:ext cx="49685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Título e información de los autores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Resumen y palabras clave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Detalles del proyecto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taxonómica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geográfica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Metodología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Dónde están los datos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/>
              <a:t> </a:t>
            </a:r>
            <a:r>
              <a:rPr lang="es-ES" sz="2400" b="1" dirty="0" smtClean="0"/>
              <a:t>Descripción del conjunto de datos</a:t>
            </a:r>
            <a:endParaRPr lang="es-ES" sz="2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8885" t="21727" r="27948" b="9435"/>
          <a:stretch>
            <a:fillRect/>
          </a:stretch>
        </p:blipFill>
        <p:spPr bwMode="auto">
          <a:xfrm>
            <a:off x="4474275" y="980728"/>
            <a:ext cx="4346197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76" y="980728"/>
            <a:ext cx="49685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Título e información de los autores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Resumen y palabras clave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Detalles del proyecto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taxonómica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geográfica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Metodología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Dónde están los datos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Descripción del conjunto de datos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/>
              <a:t> </a:t>
            </a:r>
            <a:r>
              <a:rPr lang="es-ES" sz="2400" b="1" dirty="0" smtClean="0"/>
              <a:t>Otros (apéndices, gráficos, tablas…)</a:t>
            </a:r>
            <a:endParaRPr lang="es-ES" sz="2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76" y="980728"/>
            <a:ext cx="49685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Título e información de los autores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Resumen y palabras clave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Detalles del proyecto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taxonómica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Cobertura geográfica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Metodología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Dónde están los datos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Descripción del conjunto de datos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Otros (apéndices, gráficos, tablas…)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/>
              <a:t>Referencias</a:t>
            </a:r>
            <a:endParaRPr lang="es-ES" sz="2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Estructura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8220" t="14352" r="26620" b="6976"/>
          <a:stretch>
            <a:fillRect/>
          </a:stretch>
        </p:blipFill>
        <p:spPr bwMode="auto">
          <a:xfrm>
            <a:off x="4153452" y="980727"/>
            <a:ext cx="4667019" cy="4392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6567"/>
          </a:xfrm>
        </p:spPr>
        <p:txBody>
          <a:bodyPr>
            <a:normAutofit/>
          </a:bodyPr>
          <a:lstStyle/>
          <a:p>
            <a:r>
              <a:rPr lang="es-ES" sz="7200" b="1" dirty="0" smtClean="0">
                <a:latin typeface="Times New Roman" pitchFamily="18" charset="0"/>
                <a:cs typeface="Times New Roman" pitchFamily="18" charset="0"/>
              </a:rPr>
              <a:t>¿Dónde?</a:t>
            </a:r>
            <a:endParaRPr lang="es-E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44615"/>
            <a:ext cx="6400800" cy="694928"/>
          </a:xfrm>
        </p:spPr>
        <p:txBody>
          <a:bodyPr/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Revistas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9 Imagen" descr="Penso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092960"/>
            <a:ext cx="3287044" cy="696080"/>
          </a:xfrm>
          <a:prstGeom prst="rect">
            <a:avLst/>
          </a:prstGeom>
        </p:spPr>
      </p:pic>
      <p:pic>
        <p:nvPicPr>
          <p:cNvPr id="11" name="10 Imagen" descr="Phytoke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980729"/>
            <a:ext cx="1173645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11 Imagen" descr="Phytokey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908720"/>
            <a:ext cx="1173644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12 Imagen" descr="Phytokey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4509120"/>
            <a:ext cx="1173645" cy="1726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13 Imagen" descr="Phytokey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797152"/>
            <a:ext cx="1142364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14 Imagen" descr="Phytokey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4725144"/>
            <a:ext cx="1172980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15 Imagen" descr="Phytokey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340768"/>
            <a:ext cx="1173645" cy="17147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16 Imagen" descr="Phytokey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1052736"/>
            <a:ext cx="1173645" cy="17193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17 Imagen" descr="Phytokey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3356992"/>
            <a:ext cx="1173645" cy="1695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20 Imagen" descr="Phytokey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32040" y="4365104"/>
            <a:ext cx="1172980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21 Imagen" descr="Phytokey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8344" y="3359273"/>
            <a:ext cx="1172980" cy="1579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Dónde.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Revistas de </a:t>
            </a:r>
            <a:r>
              <a:rPr kumimoji="0" lang="es-E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Pensoft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9 Imagen" descr="Penso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988840"/>
            <a:ext cx="3287044" cy="696080"/>
          </a:xfrm>
          <a:prstGeom prst="rect">
            <a:avLst/>
          </a:prstGeom>
        </p:spPr>
      </p:pic>
      <p:pic>
        <p:nvPicPr>
          <p:cNvPr id="11" name="10 Imagen" descr="Biodiversity data jour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12776"/>
            <a:ext cx="3008626" cy="4429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01216" y="274638"/>
            <a:ext cx="389877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Dónde.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Revistas de </a:t>
            </a:r>
            <a:r>
              <a:rPr kumimoji="0" lang="es-E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Pensoft</a:t>
            </a:r>
            <a:endParaRPr kumimoji="0" lang="es-ES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6567"/>
          </a:xfrm>
        </p:spPr>
        <p:txBody>
          <a:bodyPr>
            <a:normAutofit/>
          </a:bodyPr>
          <a:lstStyle/>
          <a:p>
            <a:r>
              <a:rPr lang="es-ES" sz="7200" b="1" dirty="0" smtClean="0">
                <a:latin typeface="Times New Roman" pitchFamily="18" charset="0"/>
                <a:cs typeface="Times New Roman" pitchFamily="18" charset="0"/>
              </a:rPr>
              <a:t>Ejemplos</a:t>
            </a:r>
            <a:endParaRPr lang="es-E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601216" y="274638"/>
            <a:ext cx="1378496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Ejemplos</a:t>
            </a:r>
            <a:endParaRPr kumimoji="0" lang="es-ES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 redondeado">
            <a:hlinkClick r:id="rId3"/>
          </p:cNvPr>
          <p:cNvSpPr/>
          <p:nvPr/>
        </p:nvSpPr>
        <p:spPr>
          <a:xfrm>
            <a:off x="827584" y="1844824"/>
            <a:ext cx="784887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 smtClean="0"/>
              <a:t>De Egea </a:t>
            </a:r>
            <a:r>
              <a:rPr lang="es-ES" sz="1600" i="1" dirty="0" smtClean="0"/>
              <a:t>et al</a:t>
            </a:r>
            <a:r>
              <a:rPr lang="es-ES" sz="1600" dirty="0" smtClean="0"/>
              <a:t>. (2011). </a:t>
            </a:r>
            <a:r>
              <a:rPr lang="es-ES" sz="1600" dirty="0" err="1" smtClean="0"/>
              <a:t>Checklist</a:t>
            </a:r>
            <a:r>
              <a:rPr lang="es-ES" sz="1600" dirty="0" smtClean="0"/>
              <a:t> of vascular </a:t>
            </a:r>
            <a:r>
              <a:rPr lang="es-ES" sz="1600" dirty="0" err="1" smtClean="0"/>
              <a:t>plants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Department</a:t>
            </a:r>
            <a:r>
              <a:rPr lang="es-ES" sz="1600" dirty="0" smtClean="0"/>
              <a:t> of Ñeembucú, Paraguay. </a:t>
            </a:r>
            <a:r>
              <a:rPr lang="es-ES" sz="1600" b="1" i="1" dirty="0" err="1" smtClean="0"/>
              <a:t>Phytokeys</a:t>
            </a:r>
            <a:r>
              <a:rPr lang="es-ES" sz="1600" dirty="0" smtClean="0"/>
              <a:t> 9: 15-179</a:t>
            </a:r>
            <a:endParaRPr lang="es-ES" sz="1600" dirty="0"/>
          </a:p>
        </p:txBody>
      </p:sp>
      <p:sp>
        <p:nvSpPr>
          <p:cNvPr id="13" name="12 Rectángulo redondeado">
            <a:hlinkClick r:id="rId4"/>
          </p:cNvPr>
          <p:cNvSpPr/>
          <p:nvPr/>
        </p:nvSpPr>
        <p:spPr>
          <a:xfrm>
            <a:off x="827584" y="2780928"/>
            <a:ext cx="7848872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 smtClean="0"/>
              <a:t>Van </a:t>
            </a:r>
            <a:r>
              <a:rPr lang="es-ES" sz="1600" dirty="0" err="1" smtClean="0"/>
              <a:t>Landuyt</a:t>
            </a:r>
            <a:r>
              <a:rPr lang="es-ES" sz="1600" dirty="0" smtClean="0"/>
              <a:t> </a:t>
            </a:r>
            <a:r>
              <a:rPr lang="es-ES" sz="1600" i="1" dirty="0" smtClean="0"/>
              <a:t>et al</a:t>
            </a:r>
            <a:r>
              <a:rPr lang="es-ES" sz="1600" dirty="0" smtClean="0"/>
              <a:t>. (2012).</a:t>
            </a:r>
            <a:r>
              <a:rPr lang="en-US" sz="1600" b="1" dirty="0" smtClean="0"/>
              <a:t> </a:t>
            </a:r>
            <a:r>
              <a:rPr lang="en-US" sz="1600" dirty="0" smtClean="0"/>
              <a:t>Florabank1: a grid-based database on vascular plant distribution in the northern part of Belgium (Flanders and the Brussels Capital region)</a:t>
            </a:r>
            <a:r>
              <a:rPr lang="es-ES" sz="1600" dirty="0" smtClean="0"/>
              <a:t>. </a:t>
            </a:r>
            <a:r>
              <a:rPr lang="es-ES" sz="1600" b="1" i="1" dirty="0" err="1" smtClean="0"/>
              <a:t>PhytoKeys</a:t>
            </a:r>
            <a:r>
              <a:rPr lang="es-ES" sz="1600" b="1" i="1" dirty="0" smtClean="0"/>
              <a:t> </a:t>
            </a:r>
            <a:r>
              <a:rPr lang="es-ES" sz="1600" dirty="0" smtClean="0"/>
              <a:t>12: 59-67.</a:t>
            </a:r>
            <a:endParaRPr lang="es-ES" sz="1600" dirty="0"/>
          </a:p>
        </p:txBody>
      </p:sp>
      <p:sp>
        <p:nvSpPr>
          <p:cNvPr id="16" name="15 Rectángulo redondeado">
            <a:hlinkClick r:id="rId5"/>
          </p:cNvPr>
          <p:cNvSpPr/>
          <p:nvPr/>
        </p:nvSpPr>
        <p:spPr>
          <a:xfrm>
            <a:off x="827584" y="908720"/>
            <a:ext cx="784887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 err="1" smtClean="0"/>
              <a:t>Narwade</a:t>
            </a:r>
            <a:r>
              <a:rPr lang="es-ES" sz="1600" dirty="0" smtClean="0"/>
              <a:t> </a:t>
            </a:r>
            <a:r>
              <a:rPr lang="es-ES" sz="1600" i="1" dirty="0" smtClean="0"/>
              <a:t>et al</a:t>
            </a:r>
            <a:r>
              <a:rPr lang="es-ES" sz="1600" dirty="0" smtClean="0"/>
              <a:t>. (2011).</a:t>
            </a:r>
            <a:r>
              <a:rPr lang="en-US" sz="1600" b="1" dirty="0" smtClean="0"/>
              <a:t> </a:t>
            </a:r>
            <a:r>
              <a:rPr lang="en-US" sz="1600" dirty="0" smtClean="0"/>
              <a:t>Literature based species occurrence data of birds of northeast India</a:t>
            </a:r>
            <a:r>
              <a:rPr lang="es-ES" sz="1600" dirty="0" smtClean="0"/>
              <a:t>. </a:t>
            </a:r>
            <a:r>
              <a:rPr lang="es-ES" sz="1600" b="1" i="1" dirty="0" err="1" smtClean="0"/>
              <a:t>Zookeys</a:t>
            </a:r>
            <a:r>
              <a:rPr lang="es-ES" sz="1600" i="1" dirty="0" smtClean="0"/>
              <a:t> </a:t>
            </a:r>
            <a:r>
              <a:rPr lang="es-ES" sz="1600" dirty="0" smtClean="0"/>
              <a:t>150: 407-417.</a:t>
            </a:r>
            <a:endParaRPr lang="es-ES" sz="1600" dirty="0"/>
          </a:p>
        </p:txBody>
      </p:sp>
      <p:sp>
        <p:nvSpPr>
          <p:cNvPr id="17" name="16 Rectángulo redondeado">
            <a:hlinkClick r:id="rId6"/>
          </p:cNvPr>
          <p:cNvSpPr/>
          <p:nvPr/>
        </p:nvSpPr>
        <p:spPr>
          <a:xfrm>
            <a:off x="827584" y="3789040"/>
            <a:ext cx="784887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 err="1" smtClean="0"/>
              <a:t>Danis</a:t>
            </a:r>
            <a:r>
              <a:rPr lang="es-ES" sz="1600" dirty="0" smtClean="0"/>
              <a:t> </a:t>
            </a:r>
            <a:r>
              <a:rPr lang="es-ES" sz="1600" i="1" dirty="0" smtClean="0"/>
              <a:t>et al</a:t>
            </a:r>
            <a:r>
              <a:rPr lang="es-ES" sz="1600" dirty="0" smtClean="0"/>
              <a:t>. (2012). </a:t>
            </a:r>
            <a:r>
              <a:rPr lang="es-ES" sz="1600" dirty="0" err="1" smtClean="0"/>
              <a:t>Antarctic</a:t>
            </a:r>
            <a:r>
              <a:rPr lang="es-ES" sz="1600" dirty="0" smtClean="0"/>
              <a:t> </a:t>
            </a:r>
            <a:r>
              <a:rPr lang="es-ES" sz="1600" dirty="0" err="1" smtClean="0"/>
              <a:t>Starfish</a:t>
            </a:r>
            <a:r>
              <a:rPr lang="es-ES" sz="1600" dirty="0" smtClean="0"/>
              <a:t> (</a:t>
            </a:r>
            <a:r>
              <a:rPr lang="es-ES" sz="1600" dirty="0" err="1" smtClean="0"/>
              <a:t>Echinodermata</a:t>
            </a:r>
            <a:r>
              <a:rPr lang="es-ES" sz="1600" dirty="0" smtClean="0"/>
              <a:t>, Asteroidea) from </a:t>
            </a:r>
            <a:r>
              <a:rPr lang="es-ES" sz="1600" dirty="0" err="1" smtClean="0"/>
              <a:t>the</a:t>
            </a:r>
            <a:r>
              <a:rPr lang="es-ES" sz="1600" dirty="0" smtClean="0"/>
              <a:t> ANDEEP3 </a:t>
            </a:r>
            <a:r>
              <a:rPr lang="es-ES" sz="1600" dirty="0" err="1" smtClean="0"/>
              <a:t>expedition</a:t>
            </a:r>
            <a:r>
              <a:rPr lang="es-ES" sz="1600" dirty="0" smtClean="0"/>
              <a:t>. </a:t>
            </a:r>
            <a:r>
              <a:rPr lang="es-ES" sz="1600" b="1" i="1" dirty="0" err="1" smtClean="0"/>
              <a:t>Zookeys</a:t>
            </a:r>
            <a:r>
              <a:rPr lang="es-ES" sz="1600" dirty="0" smtClean="0"/>
              <a:t> 185: 73-78.</a:t>
            </a:r>
            <a:endParaRPr lang="es-ES" sz="1600" dirty="0"/>
          </a:p>
        </p:txBody>
      </p:sp>
      <p:sp>
        <p:nvSpPr>
          <p:cNvPr id="19" name="18 Rectángulo redondeado">
            <a:hlinkClick r:id="rId6"/>
          </p:cNvPr>
          <p:cNvSpPr/>
          <p:nvPr/>
        </p:nvSpPr>
        <p:spPr>
          <a:xfrm>
            <a:off x="827584" y="4725144"/>
            <a:ext cx="784887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 err="1" smtClean="0"/>
              <a:t>Luo</a:t>
            </a:r>
            <a:r>
              <a:rPr lang="es-ES" sz="1600" dirty="0" smtClean="0"/>
              <a:t> </a:t>
            </a:r>
            <a:r>
              <a:rPr lang="es-ES" sz="1600" i="1" dirty="0" smtClean="0"/>
              <a:t>et al</a:t>
            </a:r>
            <a:r>
              <a:rPr lang="es-ES" sz="1600" dirty="0" smtClean="0"/>
              <a:t>. (2011). </a:t>
            </a:r>
            <a:r>
              <a:rPr lang="en-US" sz="1600" dirty="0" smtClean="0"/>
              <a:t>Database of </a:t>
            </a:r>
            <a:r>
              <a:rPr lang="en-US" sz="1600" dirty="0" err="1" smtClean="0"/>
              <a:t>diazotrophs</a:t>
            </a:r>
            <a:r>
              <a:rPr lang="en-US" sz="1600" dirty="0" smtClean="0"/>
              <a:t> in global ocean: abundance, biomass and nitrogen fixation rates</a:t>
            </a:r>
            <a:r>
              <a:rPr lang="es-ES" sz="1600" dirty="0" smtClean="0"/>
              <a:t>. </a:t>
            </a:r>
            <a:r>
              <a:rPr lang="es-ES" sz="1600" b="1" i="1" dirty="0" err="1" smtClean="0"/>
              <a:t>Earth</a:t>
            </a:r>
            <a:r>
              <a:rPr lang="es-ES" sz="1600" b="1" i="1" dirty="0" smtClean="0"/>
              <a:t> </a:t>
            </a:r>
            <a:r>
              <a:rPr lang="es-ES" sz="1600" b="1" i="1" dirty="0" err="1" smtClean="0"/>
              <a:t>System</a:t>
            </a:r>
            <a:r>
              <a:rPr lang="es-ES" sz="1600" b="1" i="1" dirty="0" smtClean="0"/>
              <a:t> </a:t>
            </a:r>
            <a:r>
              <a:rPr lang="es-ES" sz="1600" b="1" i="1" dirty="0" err="1" smtClean="0"/>
              <a:t>Science</a:t>
            </a:r>
            <a:r>
              <a:rPr lang="es-ES" sz="1600" b="1" i="1" dirty="0" smtClean="0"/>
              <a:t> Data</a:t>
            </a:r>
            <a:r>
              <a:rPr lang="es-ES" sz="1600" b="1" dirty="0" smtClean="0"/>
              <a:t> </a:t>
            </a:r>
            <a:r>
              <a:rPr lang="es-ES" sz="1600" dirty="0" smtClean="0"/>
              <a:t>4: 47-73.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gbif españa.JPG"/>
          <p:cNvPicPr>
            <a:picLocks noChangeAspect="1"/>
          </p:cNvPicPr>
          <p:nvPr/>
        </p:nvPicPr>
        <p:blipFill>
          <a:blip r:embed="rId3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28 Grupo"/>
          <p:cNvGrpSpPr/>
          <p:nvPr/>
        </p:nvGrpSpPr>
        <p:grpSpPr>
          <a:xfrm>
            <a:off x="1043608" y="1052736"/>
            <a:ext cx="7488832" cy="4896544"/>
            <a:chOff x="827584" y="980728"/>
            <a:chExt cx="7488832" cy="4896544"/>
          </a:xfrm>
        </p:grpSpPr>
        <p:grpSp>
          <p:nvGrpSpPr>
            <p:cNvPr id="3" name="22 Grupo"/>
            <p:cNvGrpSpPr/>
            <p:nvPr/>
          </p:nvGrpSpPr>
          <p:grpSpPr>
            <a:xfrm>
              <a:off x="827584" y="980728"/>
              <a:ext cx="7488832" cy="4896544"/>
              <a:chOff x="827584" y="980728"/>
              <a:chExt cx="7488832" cy="4896544"/>
            </a:xfrm>
          </p:grpSpPr>
          <p:grpSp>
            <p:nvGrpSpPr>
              <p:cNvPr id="4" name="9 Grupo"/>
              <p:cNvGrpSpPr/>
              <p:nvPr/>
            </p:nvGrpSpPr>
            <p:grpSpPr>
              <a:xfrm>
                <a:off x="827584" y="980728"/>
                <a:ext cx="7488832" cy="4896544"/>
                <a:chOff x="827584" y="980728"/>
                <a:chExt cx="7488832" cy="4896544"/>
              </a:xfrm>
            </p:grpSpPr>
            <p:sp>
              <p:nvSpPr>
                <p:cNvPr id="11" name="10 Rectángulo"/>
                <p:cNvSpPr/>
                <p:nvPr/>
              </p:nvSpPr>
              <p:spPr>
                <a:xfrm>
                  <a:off x="827584" y="980728"/>
                  <a:ext cx="7488832" cy="4896544"/>
                </a:xfrm>
                <a:prstGeom prst="rec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sp>
            <p:sp>
              <p:nvSpPr>
                <p:cNvPr id="12" name="11 Forma libre"/>
                <p:cNvSpPr/>
                <p:nvPr/>
              </p:nvSpPr>
              <p:spPr>
                <a:xfrm>
                  <a:off x="827584" y="980728"/>
                  <a:ext cx="1462662" cy="4896544"/>
                </a:xfrm>
                <a:custGeom>
                  <a:avLst/>
                  <a:gdLst>
                    <a:gd name="connsiteX0" fmla="*/ 0 w 1462662"/>
                    <a:gd name="connsiteY0" fmla="*/ 146266 h 4896544"/>
                    <a:gd name="connsiteX1" fmla="*/ 42840 w 1462662"/>
                    <a:gd name="connsiteY1" fmla="*/ 42840 h 4896544"/>
                    <a:gd name="connsiteX2" fmla="*/ 146266 w 1462662"/>
                    <a:gd name="connsiteY2" fmla="*/ 0 h 4896544"/>
                    <a:gd name="connsiteX3" fmla="*/ 1316396 w 1462662"/>
                    <a:gd name="connsiteY3" fmla="*/ 0 h 4896544"/>
                    <a:gd name="connsiteX4" fmla="*/ 1419822 w 1462662"/>
                    <a:gd name="connsiteY4" fmla="*/ 42840 h 4896544"/>
                    <a:gd name="connsiteX5" fmla="*/ 1462662 w 1462662"/>
                    <a:gd name="connsiteY5" fmla="*/ 146266 h 4896544"/>
                    <a:gd name="connsiteX6" fmla="*/ 1462662 w 1462662"/>
                    <a:gd name="connsiteY6" fmla="*/ 4750278 h 4896544"/>
                    <a:gd name="connsiteX7" fmla="*/ 1419822 w 1462662"/>
                    <a:gd name="connsiteY7" fmla="*/ 4853704 h 4896544"/>
                    <a:gd name="connsiteX8" fmla="*/ 1316396 w 1462662"/>
                    <a:gd name="connsiteY8" fmla="*/ 4896544 h 4896544"/>
                    <a:gd name="connsiteX9" fmla="*/ 146266 w 1462662"/>
                    <a:gd name="connsiteY9" fmla="*/ 4896544 h 4896544"/>
                    <a:gd name="connsiteX10" fmla="*/ 42840 w 1462662"/>
                    <a:gd name="connsiteY10" fmla="*/ 4853704 h 4896544"/>
                    <a:gd name="connsiteX11" fmla="*/ 0 w 1462662"/>
                    <a:gd name="connsiteY11" fmla="*/ 4750278 h 4896544"/>
                    <a:gd name="connsiteX12" fmla="*/ 0 w 1462662"/>
                    <a:gd name="connsiteY12" fmla="*/ 146266 h 4896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2662" h="4896544">
                      <a:moveTo>
                        <a:pt x="0" y="146266"/>
                      </a:moveTo>
                      <a:cubicBezTo>
                        <a:pt x="0" y="107474"/>
                        <a:pt x="15410" y="70271"/>
                        <a:pt x="42840" y="42840"/>
                      </a:cubicBezTo>
                      <a:cubicBezTo>
                        <a:pt x="70270" y="15410"/>
                        <a:pt x="107474" y="0"/>
                        <a:pt x="146266" y="0"/>
                      </a:cubicBezTo>
                      <a:lnTo>
                        <a:pt x="1316396" y="0"/>
                      </a:lnTo>
                      <a:cubicBezTo>
                        <a:pt x="1355188" y="0"/>
                        <a:pt x="1392391" y="15410"/>
                        <a:pt x="1419822" y="42840"/>
                      </a:cubicBezTo>
                      <a:cubicBezTo>
                        <a:pt x="1447252" y="70270"/>
                        <a:pt x="1462662" y="107474"/>
                        <a:pt x="1462662" y="146266"/>
                      </a:cubicBezTo>
                      <a:lnTo>
                        <a:pt x="1462662" y="4750278"/>
                      </a:lnTo>
                      <a:cubicBezTo>
                        <a:pt x="1462662" y="4789070"/>
                        <a:pt x="1447252" y="4826274"/>
                        <a:pt x="1419822" y="4853704"/>
                      </a:cubicBezTo>
                      <a:cubicBezTo>
                        <a:pt x="1392392" y="4881134"/>
                        <a:pt x="1355188" y="4896544"/>
                        <a:pt x="1316396" y="4896544"/>
                      </a:cubicBezTo>
                      <a:lnTo>
                        <a:pt x="146266" y="4896544"/>
                      </a:lnTo>
                      <a:cubicBezTo>
                        <a:pt x="107474" y="4896544"/>
                        <a:pt x="70270" y="4881134"/>
                        <a:pt x="42840" y="4853704"/>
                      </a:cubicBezTo>
                      <a:cubicBezTo>
                        <a:pt x="15410" y="4826274"/>
                        <a:pt x="0" y="4789070"/>
                        <a:pt x="0" y="4750278"/>
                      </a:cubicBezTo>
                      <a:lnTo>
                        <a:pt x="0" y="146266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136" tIns="2157753" rIns="199136" bIns="1178446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2800" b="1" kern="1200" dirty="0" smtClean="0">
                      <a:solidFill>
                        <a:schemeClr val="tx1"/>
                      </a:solidFill>
                    </a:rPr>
                    <a:t>Base de datos</a:t>
                  </a:r>
                  <a:endParaRPr lang="es-ES" sz="28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13 Forma libre"/>
                <p:cNvSpPr/>
                <p:nvPr/>
              </p:nvSpPr>
              <p:spPr>
                <a:xfrm>
                  <a:off x="2334126" y="980728"/>
                  <a:ext cx="1462662" cy="4896544"/>
                </a:xfrm>
                <a:custGeom>
                  <a:avLst/>
                  <a:gdLst>
                    <a:gd name="connsiteX0" fmla="*/ 0 w 1462662"/>
                    <a:gd name="connsiteY0" fmla="*/ 146266 h 4896544"/>
                    <a:gd name="connsiteX1" fmla="*/ 42840 w 1462662"/>
                    <a:gd name="connsiteY1" fmla="*/ 42840 h 4896544"/>
                    <a:gd name="connsiteX2" fmla="*/ 146266 w 1462662"/>
                    <a:gd name="connsiteY2" fmla="*/ 0 h 4896544"/>
                    <a:gd name="connsiteX3" fmla="*/ 1316396 w 1462662"/>
                    <a:gd name="connsiteY3" fmla="*/ 0 h 4896544"/>
                    <a:gd name="connsiteX4" fmla="*/ 1419822 w 1462662"/>
                    <a:gd name="connsiteY4" fmla="*/ 42840 h 4896544"/>
                    <a:gd name="connsiteX5" fmla="*/ 1462662 w 1462662"/>
                    <a:gd name="connsiteY5" fmla="*/ 146266 h 4896544"/>
                    <a:gd name="connsiteX6" fmla="*/ 1462662 w 1462662"/>
                    <a:gd name="connsiteY6" fmla="*/ 4750278 h 4896544"/>
                    <a:gd name="connsiteX7" fmla="*/ 1419822 w 1462662"/>
                    <a:gd name="connsiteY7" fmla="*/ 4853704 h 4896544"/>
                    <a:gd name="connsiteX8" fmla="*/ 1316396 w 1462662"/>
                    <a:gd name="connsiteY8" fmla="*/ 4896544 h 4896544"/>
                    <a:gd name="connsiteX9" fmla="*/ 146266 w 1462662"/>
                    <a:gd name="connsiteY9" fmla="*/ 4896544 h 4896544"/>
                    <a:gd name="connsiteX10" fmla="*/ 42840 w 1462662"/>
                    <a:gd name="connsiteY10" fmla="*/ 4853704 h 4896544"/>
                    <a:gd name="connsiteX11" fmla="*/ 0 w 1462662"/>
                    <a:gd name="connsiteY11" fmla="*/ 4750278 h 4896544"/>
                    <a:gd name="connsiteX12" fmla="*/ 0 w 1462662"/>
                    <a:gd name="connsiteY12" fmla="*/ 146266 h 4896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2662" h="4896544">
                      <a:moveTo>
                        <a:pt x="0" y="146266"/>
                      </a:moveTo>
                      <a:cubicBezTo>
                        <a:pt x="0" y="107474"/>
                        <a:pt x="15410" y="70271"/>
                        <a:pt x="42840" y="42840"/>
                      </a:cubicBezTo>
                      <a:cubicBezTo>
                        <a:pt x="70270" y="15410"/>
                        <a:pt x="107474" y="0"/>
                        <a:pt x="146266" y="0"/>
                      </a:cubicBezTo>
                      <a:lnTo>
                        <a:pt x="1316396" y="0"/>
                      </a:lnTo>
                      <a:cubicBezTo>
                        <a:pt x="1355188" y="0"/>
                        <a:pt x="1392391" y="15410"/>
                        <a:pt x="1419822" y="42840"/>
                      </a:cubicBezTo>
                      <a:cubicBezTo>
                        <a:pt x="1447252" y="70270"/>
                        <a:pt x="1462662" y="107474"/>
                        <a:pt x="1462662" y="146266"/>
                      </a:cubicBezTo>
                      <a:lnTo>
                        <a:pt x="1462662" y="4750278"/>
                      </a:lnTo>
                      <a:cubicBezTo>
                        <a:pt x="1462662" y="4789070"/>
                        <a:pt x="1447252" y="4826274"/>
                        <a:pt x="1419822" y="4853704"/>
                      </a:cubicBezTo>
                      <a:cubicBezTo>
                        <a:pt x="1392392" y="4881134"/>
                        <a:pt x="1355188" y="4896544"/>
                        <a:pt x="1316396" y="4896544"/>
                      </a:cubicBezTo>
                      <a:lnTo>
                        <a:pt x="146266" y="4896544"/>
                      </a:lnTo>
                      <a:cubicBezTo>
                        <a:pt x="107474" y="4896544"/>
                        <a:pt x="70270" y="4881134"/>
                        <a:pt x="42840" y="4853704"/>
                      </a:cubicBezTo>
                      <a:cubicBezTo>
                        <a:pt x="15410" y="4826274"/>
                        <a:pt x="0" y="4789070"/>
                        <a:pt x="0" y="4750278"/>
                      </a:cubicBezTo>
                      <a:lnTo>
                        <a:pt x="0" y="146266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136" tIns="2157753" rIns="199136" bIns="1178446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2800" kern="1200" dirty="0" smtClean="0">
                      <a:solidFill>
                        <a:schemeClr val="tx1"/>
                      </a:solidFill>
                    </a:rPr>
                    <a:t>Darwin Core</a:t>
                  </a:r>
                  <a:endParaRPr lang="es-ES" sz="28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15 Forma libre"/>
                <p:cNvSpPr/>
                <p:nvPr/>
              </p:nvSpPr>
              <p:spPr>
                <a:xfrm>
                  <a:off x="3840668" y="980728"/>
                  <a:ext cx="1462662" cy="4896544"/>
                </a:xfrm>
                <a:custGeom>
                  <a:avLst/>
                  <a:gdLst>
                    <a:gd name="connsiteX0" fmla="*/ 0 w 1462662"/>
                    <a:gd name="connsiteY0" fmla="*/ 146266 h 4896544"/>
                    <a:gd name="connsiteX1" fmla="*/ 42840 w 1462662"/>
                    <a:gd name="connsiteY1" fmla="*/ 42840 h 4896544"/>
                    <a:gd name="connsiteX2" fmla="*/ 146266 w 1462662"/>
                    <a:gd name="connsiteY2" fmla="*/ 0 h 4896544"/>
                    <a:gd name="connsiteX3" fmla="*/ 1316396 w 1462662"/>
                    <a:gd name="connsiteY3" fmla="*/ 0 h 4896544"/>
                    <a:gd name="connsiteX4" fmla="*/ 1419822 w 1462662"/>
                    <a:gd name="connsiteY4" fmla="*/ 42840 h 4896544"/>
                    <a:gd name="connsiteX5" fmla="*/ 1462662 w 1462662"/>
                    <a:gd name="connsiteY5" fmla="*/ 146266 h 4896544"/>
                    <a:gd name="connsiteX6" fmla="*/ 1462662 w 1462662"/>
                    <a:gd name="connsiteY6" fmla="*/ 4750278 h 4896544"/>
                    <a:gd name="connsiteX7" fmla="*/ 1419822 w 1462662"/>
                    <a:gd name="connsiteY7" fmla="*/ 4853704 h 4896544"/>
                    <a:gd name="connsiteX8" fmla="*/ 1316396 w 1462662"/>
                    <a:gd name="connsiteY8" fmla="*/ 4896544 h 4896544"/>
                    <a:gd name="connsiteX9" fmla="*/ 146266 w 1462662"/>
                    <a:gd name="connsiteY9" fmla="*/ 4896544 h 4896544"/>
                    <a:gd name="connsiteX10" fmla="*/ 42840 w 1462662"/>
                    <a:gd name="connsiteY10" fmla="*/ 4853704 h 4896544"/>
                    <a:gd name="connsiteX11" fmla="*/ 0 w 1462662"/>
                    <a:gd name="connsiteY11" fmla="*/ 4750278 h 4896544"/>
                    <a:gd name="connsiteX12" fmla="*/ 0 w 1462662"/>
                    <a:gd name="connsiteY12" fmla="*/ 146266 h 4896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2662" h="4896544">
                      <a:moveTo>
                        <a:pt x="0" y="146266"/>
                      </a:moveTo>
                      <a:cubicBezTo>
                        <a:pt x="0" y="107474"/>
                        <a:pt x="15410" y="70271"/>
                        <a:pt x="42840" y="42840"/>
                      </a:cubicBezTo>
                      <a:cubicBezTo>
                        <a:pt x="70270" y="15410"/>
                        <a:pt x="107474" y="0"/>
                        <a:pt x="146266" y="0"/>
                      </a:cubicBezTo>
                      <a:lnTo>
                        <a:pt x="1316396" y="0"/>
                      </a:lnTo>
                      <a:cubicBezTo>
                        <a:pt x="1355188" y="0"/>
                        <a:pt x="1392391" y="15410"/>
                        <a:pt x="1419822" y="42840"/>
                      </a:cubicBezTo>
                      <a:cubicBezTo>
                        <a:pt x="1447252" y="70270"/>
                        <a:pt x="1462662" y="107474"/>
                        <a:pt x="1462662" y="146266"/>
                      </a:cubicBezTo>
                      <a:lnTo>
                        <a:pt x="1462662" y="4750278"/>
                      </a:lnTo>
                      <a:cubicBezTo>
                        <a:pt x="1462662" y="4789070"/>
                        <a:pt x="1447252" y="4826274"/>
                        <a:pt x="1419822" y="4853704"/>
                      </a:cubicBezTo>
                      <a:cubicBezTo>
                        <a:pt x="1392392" y="4881134"/>
                        <a:pt x="1355188" y="4896544"/>
                        <a:pt x="1316396" y="4896544"/>
                      </a:cubicBezTo>
                      <a:lnTo>
                        <a:pt x="146266" y="4896544"/>
                      </a:lnTo>
                      <a:cubicBezTo>
                        <a:pt x="107474" y="4896544"/>
                        <a:pt x="70270" y="4881134"/>
                        <a:pt x="42840" y="4853704"/>
                      </a:cubicBezTo>
                      <a:cubicBezTo>
                        <a:pt x="15410" y="4826274"/>
                        <a:pt x="0" y="4789070"/>
                        <a:pt x="0" y="4750278"/>
                      </a:cubicBezTo>
                      <a:lnTo>
                        <a:pt x="0" y="14626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136" tIns="2157753" rIns="199136" bIns="1178446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2800" kern="1200" dirty="0" smtClean="0">
                      <a:solidFill>
                        <a:schemeClr val="tx1"/>
                      </a:solidFill>
                    </a:rPr>
                    <a:t>Darwin Test</a:t>
                  </a:r>
                  <a:endParaRPr lang="es-ES" sz="28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17 Forma libre"/>
                <p:cNvSpPr/>
                <p:nvPr/>
              </p:nvSpPr>
              <p:spPr>
                <a:xfrm>
                  <a:off x="5347211" y="980728"/>
                  <a:ext cx="1462662" cy="4896544"/>
                </a:xfrm>
                <a:custGeom>
                  <a:avLst/>
                  <a:gdLst>
                    <a:gd name="connsiteX0" fmla="*/ 0 w 1462662"/>
                    <a:gd name="connsiteY0" fmla="*/ 146266 h 4896544"/>
                    <a:gd name="connsiteX1" fmla="*/ 42840 w 1462662"/>
                    <a:gd name="connsiteY1" fmla="*/ 42840 h 4896544"/>
                    <a:gd name="connsiteX2" fmla="*/ 146266 w 1462662"/>
                    <a:gd name="connsiteY2" fmla="*/ 0 h 4896544"/>
                    <a:gd name="connsiteX3" fmla="*/ 1316396 w 1462662"/>
                    <a:gd name="connsiteY3" fmla="*/ 0 h 4896544"/>
                    <a:gd name="connsiteX4" fmla="*/ 1419822 w 1462662"/>
                    <a:gd name="connsiteY4" fmla="*/ 42840 h 4896544"/>
                    <a:gd name="connsiteX5" fmla="*/ 1462662 w 1462662"/>
                    <a:gd name="connsiteY5" fmla="*/ 146266 h 4896544"/>
                    <a:gd name="connsiteX6" fmla="*/ 1462662 w 1462662"/>
                    <a:gd name="connsiteY6" fmla="*/ 4750278 h 4896544"/>
                    <a:gd name="connsiteX7" fmla="*/ 1419822 w 1462662"/>
                    <a:gd name="connsiteY7" fmla="*/ 4853704 h 4896544"/>
                    <a:gd name="connsiteX8" fmla="*/ 1316396 w 1462662"/>
                    <a:gd name="connsiteY8" fmla="*/ 4896544 h 4896544"/>
                    <a:gd name="connsiteX9" fmla="*/ 146266 w 1462662"/>
                    <a:gd name="connsiteY9" fmla="*/ 4896544 h 4896544"/>
                    <a:gd name="connsiteX10" fmla="*/ 42840 w 1462662"/>
                    <a:gd name="connsiteY10" fmla="*/ 4853704 h 4896544"/>
                    <a:gd name="connsiteX11" fmla="*/ 0 w 1462662"/>
                    <a:gd name="connsiteY11" fmla="*/ 4750278 h 4896544"/>
                    <a:gd name="connsiteX12" fmla="*/ 0 w 1462662"/>
                    <a:gd name="connsiteY12" fmla="*/ 146266 h 4896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2662" h="4896544">
                      <a:moveTo>
                        <a:pt x="0" y="146266"/>
                      </a:moveTo>
                      <a:cubicBezTo>
                        <a:pt x="0" y="107474"/>
                        <a:pt x="15410" y="70271"/>
                        <a:pt x="42840" y="42840"/>
                      </a:cubicBezTo>
                      <a:cubicBezTo>
                        <a:pt x="70270" y="15410"/>
                        <a:pt x="107474" y="0"/>
                        <a:pt x="146266" y="0"/>
                      </a:cubicBezTo>
                      <a:lnTo>
                        <a:pt x="1316396" y="0"/>
                      </a:lnTo>
                      <a:cubicBezTo>
                        <a:pt x="1355188" y="0"/>
                        <a:pt x="1392391" y="15410"/>
                        <a:pt x="1419822" y="42840"/>
                      </a:cubicBezTo>
                      <a:cubicBezTo>
                        <a:pt x="1447252" y="70270"/>
                        <a:pt x="1462662" y="107474"/>
                        <a:pt x="1462662" y="146266"/>
                      </a:cubicBezTo>
                      <a:lnTo>
                        <a:pt x="1462662" y="4750278"/>
                      </a:lnTo>
                      <a:cubicBezTo>
                        <a:pt x="1462662" y="4789070"/>
                        <a:pt x="1447252" y="4826274"/>
                        <a:pt x="1419822" y="4853704"/>
                      </a:cubicBezTo>
                      <a:cubicBezTo>
                        <a:pt x="1392392" y="4881134"/>
                        <a:pt x="1355188" y="4896544"/>
                        <a:pt x="1316396" y="4896544"/>
                      </a:cubicBezTo>
                      <a:lnTo>
                        <a:pt x="146266" y="4896544"/>
                      </a:lnTo>
                      <a:cubicBezTo>
                        <a:pt x="107474" y="4896544"/>
                        <a:pt x="70270" y="4881134"/>
                        <a:pt x="42840" y="4853704"/>
                      </a:cubicBezTo>
                      <a:cubicBezTo>
                        <a:pt x="15410" y="4826274"/>
                        <a:pt x="0" y="4789070"/>
                        <a:pt x="0" y="4750278"/>
                      </a:cubicBezTo>
                      <a:lnTo>
                        <a:pt x="0" y="14626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136" tIns="2157753" rIns="199136" bIns="1178446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2800" b="1" kern="1200" dirty="0" smtClean="0">
                      <a:solidFill>
                        <a:schemeClr val="tx1"/>
                      </a:solidFill>
                    </a:rPr>
                    <a:t>IPT</a:t>
                  </a:r>
                  <a:endParaRPr lang="es-ES" sz="28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19 Forma libre"/>
                <p:cNvSpPr/>
                <p:nvPr/>
              </p:nvSpPr>
              <p:spPr>
                <a:xfrm>
                  <a:off x="6853753" y="980728"/>
                  <a:ext cx="1462662" cy="4896544"/>
                </a:xfrm>
                <a:custGeom>
                  <a:avLst/>
                  <a:gdLst>
                    <a:gd name="connsiteX0" fmla="*/ 0 w 1462662"/>
                    <a:gd name="connsiteY0" fmla="*/ 146266 h 4896544"/>
                    <a:gd name="connsiteX1" fmla="*/ 42840 w 1462662"/>
                    <a:gd name="connsiteY1" fmla="*/ 42840 h 4896544"/>
                    <a:gd name="connsiteX2" fmla="*/ 146266 w 1462662"/>
                    <a:gd name="connsiteY2" fmla="*/ 0 h 4896544"/>
                    <a:gd name="connsiteX3" fmla="*/ 1316396 w 1462662"/>
                    <a:gd name="connsiteY3" fmla="*/ 0 h 4896544"/>
                    <a:gd name="connsiteX4" fmla="*/ 1419822 w 1462662"/>
                    <a:gd name="connsiteY4" fmla="*/ 42840 h 4896544"/>
                    <a:gd name="connsiteX5" fmla="*/ 1462662 w 1462662"/>
                    <a:gd name="connsiteY5" fmla="*/ 146266 h 4896544"/>
                    <a:gd name="connsiteX6" fmla="*/ 1462662 w 1462662"/>
                    <a:gd name="connsiteY6" fmla="*/ 4750278 h 4896544"/>
                    <a:gd name="connsiteX7" fmla="*/ 1419822 w 1462662"/>
                    <a:gd name="connsiteY7" fmla="*/ 4853704 h 4896544"/>
                    <a:gd name="connsiteX8" fmla="*/ 1316396 w 1462662"/>
                    <a:gd name="connsiteY8" fmla="*/ 4896544 h 4896544"/>
                    <a:gd name="connsiteX9" fmla="*/ 146266 w 1462662"/>
                    <a:gd name="connsiteY9" fmla="*/ 4896544 h 4896544"/>
                    <a:gd name="connsiteX10" fmla="*/ 42840 w 1462662"/>
                    <a:gd name="connsiteY10" fmla="*/ 4853704 h 4896544"/>
                    <a:gd name="connsiteX11" fmla="*/ 0 w 1462662"/>
                    <a:gd name="connsiteY11" fmla="*/ 4750278 h 4896544"/>
                    <a:gd name="connsiteX12" fmla="*/ 0 w 1462662"/>
                    <a:gd name="connsiteY12" fmla="*/ 146266 h 4896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2662" h="4896544">
                      <a:moveTo>
                        <a:pt x="0" y="146266"/>
                      </a:moveTo>
                      <a:cubicBezTo>
                        <a:pt x="0" y="107474"/>
                        <a:pt x="15410" y="70271"/>
                        <a:pt x="42840" y="42840"/>
                      </a:cubicBezTo>
                      <a:cubicBezTo>
                        <a:pt x="70270" y="15410"/>
                        <a:pt x="107474" y="0"/>
                        <a:pt x="146266" y="0"/>
                      </a:cubicBezTo>
                      <a:lnTo>
                        <a:pt x="1316396" y="0"/>
                      </a:lnTo>
                      <a:cubicBezTo>
                        <a:pt x="1355188" y="0"/>
                        <a:pt x="1392391" y="15410"/>
                        <a:pt x="1419822" y="42840"/>
                      </a:cubicBezTo>
                      <a:cubicBezTo>
                        <a:pt x="1447252" y="70270"/>
                        <a:pt x="1462662" y="107474"/>
                        <a:pt x="1462662" y="146266"/>
                      </a:cubicBezTo>
                      <a:lnTo>
                        <a:pt x="1462662" y="4750278"/>
                      </a:lnTo>
                      <a:cubicBezTo>
                        <a:pt x="1462662" y="4789070"/>
                        <a:pt x="1447252" y="4826274"/>
                        <a:pt x="1419822" y="4853704"/>
                      </a:cubicBezTo>
                      <a:cubicBezTo>
                        <a:pt x="1392392" y="4881134"/>
                        <a:pt x="1355188" y="4896544"/>
                        <a:pt x="1316396" y="4896544"/>
                      </a:cubicBezTo>
                      <a:lnTo>
                        <a:pt x="146266" y="4896544"/>
                      </a:lnTo>
                      <a:cubicBezTo>
                        <a:pt x="107474" y="4896544"/>
                        <a:pt x="70270" y="4881134"/>
                        <a:pt x="42840" y="4853704"/>
                      </a:cubicBezTo>
                      <a:cubicBezTo>
                        <a:pt x="15410" y="4826274"/>
                        <a:pt x="0" y="4789070"/>
                        <a:pt x="0" y="4750278"/>
                      </a:cubicBezTo>
                      <a:lnTo>
                        <a:pt x="0" y="14626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0" vert="horz" wrap="square" lIns="206248" tIns="2164865" rIns="206248" bIns="1185558" numCol="1" spcCol="1270" anchor="ctr" anchorCtr="0">
                  <a:noAutofit/>
                </a:bodyPr>
                <a:lstStyle/>
                <a:p>
                  <a:pPr lvl="0" algn="ctr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2900" b="1" i="1" kern="1200" dirty="0" smtClean="0"/>
                    <a:t>Data </a:t>
                  </a:r>
                  <a:r>
                    <a:rPr lang="es-ES" sz="2900" b="1" i="1" kern="1200" dirty="0" err="1" smtClean="0"/>
                    <a:t>paper</a:t>
                  </a:r>
                  <a:endParaRPr lang="es-ES" sz="2900" b="1" i="1" kern="1200" dirty="0"/>
                </a:p>
              </p:txBody>
            </p:sp>
          </p:grpSp>
          <p:sp>
            <p:nvSpPr>
              <p:cNvPr id="9" name="8 Flecha derecha"/>
              <p:cNvSpPr/>
              <p:nvPr/>
            </p:nvSpPr>
            <p:spPr>
              <a:xfrm>
                <a:off x="1187624" y="4869160"/>
                <a:ext cx="6840760" cy="720080"/>
              </a:xfrm>
              <a:prstGeom prst="rightArrow">
                <a:avLst/>
              </a:prstGeom>
              <a:gradFill>
                <a:gsLst>
                  <a:gs pos="0">
                    <a:schemeClr val="bg1"/>
                  </a:gs>
                  <a:gs pos="60000">
                    <a:schemeClr val="tx2"/>
                  </a:gs>
                  <a:gs pos="100000">
                    <a:schemeClr val="tx2"/>
                  </a:gs>
                </a:gsLst>
              </a:gra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4" name="23 Imagen" descr="Phytokey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1334467"/>
              <a:ext cx="1080120" cy="1590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24 Imagen" descr="Access.png"/>
            <p:cNvPicPr>
              <a:picLocks noChangeAspect="1"/>
            </p:cNvPicPr>
            <p:nvPr/>
          </p:nvPicPr>
          <p:blipFill>
            <a:blip r:embed="rId5" cstate="print"/>
            <a:srcRect l="7954" t="7954" r="8530" b="8530"/>
            <a:stretch>
              <a:fillRect/>
            </a:stretch>
          </p:blipFill>
          <p:spPr>
            <a:xfrm>
              <a:off x="1043608" y="1556792"/>
              <a:ext cx="1008112" cy="10081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25 Imagen" descr="Dw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7784" y="1556792"/>
              <a:ext cx="868635" cy="10340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26 Imagen" descr="Darwin Tes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5936" y="1556791"/>
              <a:ext cx="1118801" cy="10890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27 Imagen" descr="IPT.jpg"/>
            <p:cNvPicPr>
              <a:picLocks noChangeAspect="1"/>
            </p:cNvPicPr>
            <p:nvPr/>
          </p:nvPicPr>
          <p:blipFill>
            <a:blip r:embed="rId8" cstate="print"/>
            <a:srcRect r="6547"/>
            <a:stretch>
              <a:fillRect/>
            </a:stretch>
          </p:blipFill>
          <p:spPr>
            <a:xfrm>
              <a:off x="5436096" y="1582445"/>
              <a:ext cx="1224136" cy="10544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726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53801" y="6349790"/>
            <a:ext cx="5866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hlinkClick r:id="rId3"/>
              </a:rPr>
              <a:t>http://www.slideshare.net/MariekeGuy/the-rise-of-the-data-journal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Machine generated alternative text: The Rise of the Data Journal&#10;IASSIST, Cologne, Germany, May 31, 2013&#10;Marieke Guy &amp; Monica Duke&#10;DCC, University of Bath&#10;m .guy@ u ko In .ac . u k&#10;r j Th i  th. C,fr.r. Conmii A n.N mn,9i.AI&amp; 2 LIC. SI.d&#10;I « I LeTo a yd hsi.cee. .d h 1I cra &#10;I u i ::I bI se , .er  543 Hawd 54i i Floe,. Sa, Fra,,s. CIlafla 94105 USÆ Funded by:&#10;lASS 1ST, Cologne, May 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9833"/>
            <a:ext cx="6624736" cy="53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014413"/>
            <a:ext cx="7995565" cy="515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4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42974"/>
            <a:ext cx="7459503" cy="543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1720" y="637203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http://www.nature.com/neuro/journal/v10/n8/full/nn0807-931.html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94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86" y="853190"/>
            <a:ext cx="61817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2149" y="6300028"/>
            <a:ext cx="4566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-</a:t>
            </a:r>
            <a:r>
              <a:rPr lang="es-ES" dirty="0">
                <a:hlinkClick r:id="rId4"/>
              </a:rPr>
              <a:t>http://www.nature.com/scientificdata/about/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94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9208" y="2852936"/>
            <a:ext cx="6635080" cy="3528392"/>
          </a:xfrm>
        </p:spPr>
        <p:txBody>
          <a:bodyPr>
            <a:normAutofit/>
          </a:bodyPr>
          <a:lstStyle/>
          <a:p>
            <a:pPr marL="400050" lvl="1" indent="-225425">
              <a:buFont typeface="Monotype Sorts" charset="2"/>
              <a:buNone/>
            </a:pPr>
            <a:r>
              <a:rPr lang="da-DK" sz="1600" dirty="0" smtClean="0">
                <a:ea typeface="Verdana" pitchFamily="34" charset="0"/>
                <a:cs typeface="Verdana" pitchFamily="34" charset="0"/>
              </a:rPr>
              <a:t>Más información:</a:t>
            </a:r>
          </a:p>
          <a:p>
            <a:pPr marL="400050" lvl="1" indent="-225425">
              <a:buFont typeface="Monotype Sorts" charset="2"/>
              <a:buNone/>
            </a:pPr>
            <a:r>
              <a:rPr lang="da-DK" sz="1600" dirty="0" smtClean="0">
                <a:ea typeface="Verdana" pitchFamily="34" charset="0"/>
                <a:cs typeface="Verdana" pitchFamily="34" charset="0"/>
              </a:rPr>
              <a:t>    </a:t>
            </a:r>
          </a:p>
          <a:p>
            <a:pPr marL="400050" lvl="1" indent="-225425">
              <a:buFont typeface="Monotype Sorts" charset="2"/>
              <a:buNone/>
            </a:pPr>
            <a:r>
              <a:rPr lang="da-DK" sz="1600" dirty="0" smtClean="0">
                <a:ea typeface="Verdana" pitchFamily="34" charset="0"/>
                <a:cs typeface="Verdana" pitchFamily="34" charset="0"/>
              </a:rPr>
              <a:t>Pablo Muñoz Rodríguez / Francisco Pando</a:t>
            </a:r>
            <a:endParaRPr lang="da-DK" sz="1600" dirty="0">
              <a:ea typeface="Verdana" pitchFamily="34" charset="0"/>
              <a:cs typeface="Verdana" pitchFamily="34" charset="0"/>
            </a:endParaRPr>
          </a:p>
          <a:p>
            <a:pPr marL="400050" lvl="1" indent="-225425">
              <a:buFont typeface="Monotype Sorts" charset="2"/>
              <a:buNone/>
            </a:pPr>
            <a:r>
              <a:rPr lang="da-DK" sz="1600" dirty="0" smtClean="0">
                <a:ea typeface="Verdana" pitchFamily="34" charset="0"/>
                <a:cs typeface="Verdana" pitchFamily="34" charset="0"/>
              </a:rPr>
              <a:t>Unidad de Coordinación, GBIF España</a:t>
            </a:r>
            <a:endParaRPr lang="da-DK" sz="1600" dirty="0">
              <a:ea typeface="Verdana" pitchFamily="34" charset="0"/>
              <a:cs typeface="Verdana" pitchFamily="34" charset="0"/>
            </a:endParaRPr>
          </a:p>
          <a:p>
            <a:pPr marL="400050" lvl="1" indent="-225425">
              <a:buFont typeface="Monotype Sorts" charset="2"/>
              <a:buNone/>
            </a:pPr>
            <a:r>
              <a:rPr lang="da-DK" sz="1600" dirty="0" smtClean="0">
                <a:ea typeface="Verdana" pitchFamily="34" charset="0"/>
                <a:cs typeface="Verdana" pitchFamily="34" charset="0"/>
              </a:rPr>
              <a:t>Real </a:t>
            </a:r>
            <a:r>
              <a:rPr lang="da-DK" sz="1600" dirty="0">
                <a:ea typeface="Verdana" pitchFamily="34" charset="0"/>
                <a:cs typeface="Verdana" pitchFamily="34" charset="0"/>
              </a:rPr>
              <a:t>Jardín Botánico </a:t>
            </a:r>
            <a:r>
              <a:rPr lang="da-DK" sz="1600" dirty="0" smtClean="0">
                <a:ea typeface="Verdana" pitchFamily="34" charset="0"/>
                <a:cs typeface="Verdana" pitchFamily="34" charset="0"/>
              </a:rPr>
              <a:t>– CSIC</a:t>
            </a:r>
          </a:p>
          <a:p>
            <a:pPr marL="400050" lvl="1" indent="-225425">
              <a:buFont typeface="Monotype Sorts" charset="2"/>
              <a:buNone/>
            </a:pPr>
            <a:r>
              <a:rPr lang="da-DK" sz="1600" dirty="0" smtClean="0">
                <a:ea typeface="Verdana" pitchFamily="34" charset="0"/>
                <a:cs typeface="Verdana" pitchFamily="34" charset="0"/>
              </a:rPr>
              <a:t>Claudio </a:t>
            </a:r>
            <a:r>
              <a:rPr lang="da-DK" sz="1600" dirty="0">
                <a:ea typeface="Verdana" pitchFamily="34" charset="0"/>
                <a:cs typeface="Verdana" pitchFamily="34" charset="0"/>
              </a:rPr>
              <a:t>Moyano 1, 28014 </a:t>
            </a:r>
            <a:r>
              <a:rPr lang="da-DK" sz="1600" dirty="0" smtClean="0">
                <a:ea typeface="Verdana" pitchFamily="34" charset="0"/>
                <a:cs typeface="Verdana" pitchFamily="34" charset="0"/>
              </a:rPr>
              <a:t>Madrid</a:t>
            </a:r>
          </a:p>
          <a:p>
            <a:pPr marL="400050" lvl="1" indent="-225425">
              <a:buFont typeface="Monotype Sorts" charset="2"/>
              <a:buNone/>
            </a:pPr>
            <a:r>
              <a:rPr lang="da-DK" sz="1600" dirty="0" smtClean="0">
                <a:ea typeface="Verdana" pitchFamily="34" charset="0"/>
                <a:cs typeface="Verdana" pitchFamily="34" charset="0"/>
                <a:hlinkClick r:id="rId2"/>
              </a:rPr>
              <a:t>pmr.uam@gmail.com</a:t>
            </a:r>
            <a:endParaRPr lang="da-DK" sz="1600" dirty="0" smtClean="0">
              <a:ea typeface="Verdana" pitchFamily="34" charset="0"/>
              <a:cs typeface="Verdana" pitchFamily="34" charset="0"/>
            </a:endParaRPr>
          </a:p>
          <a:p>
            <a:pPr marL="400050" lvl="1" indent="-225425">
              <a:buFont typeface="Monotype Sorts" charset="2"/>
              <a:buNone/>
            </a:pPr>
            <a:r>
              <a:rPr lang="da-DK" sz="1600" dirty="0" smtClean="0">
                <a:hlinkClick r:id="rId3"/>
              </a:rPr>
              <a:t>info@gbif.es</a:t>
            </a:r>
            <a:endParaRPr lang="da-DK" sz="1600" dirty="0"/>
          </a:p>
          <a:p>
            <a:pPr marL="400050" lvl="1" indent="-225425">
              <a:buFont typeface="Monotype Sorts" charset="2"/>
              <a:buNone/>
            </a:pPr>
            <a:r>
              <a:rPr lang="da-DK" sz="1600" dirty="0" smtClean="0">
                <a:hlinkClick r:id="rId4"/>
              </a:rPr>
              <a:t>http</a:t>
            </a:r>
            <a:r>
              <a:rPr lang="da-DK" sz="1600" dirty="0">
                <a:hlinkClick r:id="rId4"/>
              </a:rPr>
              <a:t>://</a:t>
            </a:r>
            <a:r>
              <a:rPr lang="da-DK" sz="1600" dirty="0" smtClean="0">
                <a:hlinkClick r:id="rId4"/>
              </a:rPr>
              <a:t>www.gbif.es/formaciondetalles.php?IDForm=108</a:t>
            </a:r>
            <a:r>
              <a:rPr lang="da-DK" sz="1600" dirty="0" smtClean="0"/>
              <a:t> </a:t>
            </a:r>
            <a:endParaRPr lang="da-DK" sz="1600" dirty="0"/>
          </a:p>
          <a:p>
            <a:pPr marL="400050" lvl="1" indent="-225425">
              <a:buFont typeface="Monotype Sorts" charset="2"/>
              <a:buNone/>
            </a:pPr>
            <a:r>
              <a:rPr lang="da-DK" sz="1600" dirty="0" smtClean="0">
                <a:hlinkClick r:id="rId5"/>
              </a:rPr>
              <a:t>www.gbif.es</a:t>
            </a:r>
            <a:r>
              <a:rPr lang="da-DK" sz="1600" dirty="0" smtClean="0"/>
              <a:t>  </a:t>
            </a:r>
          </a:p>
          <a:p>
            <a:pPr marL="714375" lvl="1" indent="-177800">
              <a:lnSpc>
                <a:spcPct val="80000"/>
              </a:lnSpc>
              <a:buFont typeface="Monotype Sorts" charset="2"/>
              <a:buNone/>
            </a:pPr>
            <a:endParaRPr lang="da-DK" sz="1600" dirty="0"/>
          </a:p>
          <a:p>
            <a:pPr marL="714375" lvl="1" indent="-177800">
              <a:lnSpc>
                <a:spcPct val="80000"/>
              </a:lnSpc>
              <a:buFont typeface="Monotype Sorts" charset="2"/>
              <a:buNone/>
            </a:pPr>
            <a:endParaRPr lang="da-DK" sz="1600" dirty="0" smtClean="0"/>
          </a:p>
        </p:txBody>
      </p:sp>
      <p:pic>
        <p:nvPicPr>
          <p:cNvPr id="5" name="4 Imagen" descr="gbif españa.JPG"/>
          <p:cNvPicPr>
            <a:picLocks noChangeAspect="1"/>
          </p:cNvPicPr>
          <p:nvPr/>
        </p:nvPicPr>
        <p:blipFill>
          <a:blip r:embed="rId6" cstate="print"/>
          <a:srcRect b="25491"/>
          <a:stretch>
            <a:fillRect/>
          </a:stretch>
        </p:blipFill>
        <p:spPr>
          <a:xfrm>
            <a:off x="6930330" y="5607528"/>
            <a:ext cx="1458094" cy="764703"/>
          </a:xfrm>
          <a:prstGeom prst="rect">
            <a:avLst/>
          </a:prstGeom>
        </p:spPr>
      </p:pic>
      <p:pic>
        <p:nvPicPr>
          <p:cNvPr id="6" name="5 Imagen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6" y="5842871"/>
            <a:ext cx="1080120" cy="3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6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6567"/>
          </a:xfrm>
        </p:spPr>
        <p:txBody>
          <a:bodyPr>
            <a:normAutofit/>
          </a:bodyPr>
          <a:lstStyle/>
          <a:p>
            <a:r>
              <a:rPr lang="es-ES" sz="7200" b="1" dirty="0" smtClean="0">
                <a:latin typeface="Times New Roman" pitchFamily="18" charset="0"/>
                <a:cs typeface="Times New Roman" pitchFamily="18" charset="0"/>
              </a:rPr>
              <a:t>¿QUÉ?</a:t>
            </a:r>
            <a:endParaRPr lang="es-E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3635896" y="3958208"/>
            <a:ext cx="2016224" cy="694928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¿Qué no?</a:t>
            </a:r>
            <a:endParaRPr lang="es-E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4274" t="29103" r="1615" b="8205"/>
          <a:stretch>
            <a:fillRect/>
          </a:stretch>
        </p:blipFill>
        <p:spPr bwMode="auto">
          <a:xfrm rot="20487600">
            <a:off x="1160680" y="2635567"/>
            <a:ext cx="4861665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11 Imagen" descr="gbif españa.JPG"/>
          <p:cNvPicPr>
            <a:picLocks noChangeAspect="1"/>
          </p:cNvPicPr>
          <p:nvPr/>
        </p:nvPicPr>
        <p:blipFill>
          <a:blip r:embed="rId3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855406" y="1002890"/>
            <a:ext cx="7965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Artículo </a:t>
            </a:r>
            <a:r>
              <a:rPr lang="es-ES" sz="2000" i="1" dirty="0" smtClean="0"/>
              <a:t>académico</a:t>
            </a:r>
            <a:r>
              <a:rPr lang="es-ES" sz="2000" dirty="0" smtClean="0"/>
              <a:t> que describe uno o varios conjuntos de datos.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14274" t="29103" r="1615" b="8205"/>
          <a:stretch>
            <a:fillRect/>
          </a:stretch>
        </p:blipFill>
        <p:spPr bwMode="auto">
          <a:xfrm rot="755407">
            <a:off x="2411760" y="2636912"/>
            <a:ext cx="4861665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4274" t="29103" r="1615" b="8205"/>
          <a:stretch>
            <a:fillRect/>
          </a:stretch>
        </p:blipFill>
        <p:spPr bwMode="auto">
          <a:xfrm rot="285409">
            <a:off x="3059832" y="3429000"/>
            <a:ext cx="4861665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01216" y="274638"/>
            <a:ext cx="3322712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datos.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¿Qué?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95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855406" y="1002890"/>
            <a:ext cx="7965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Artículo </a:t>
            </a:r>
            <a:r>
              <a:rPr lang="es-ES" sz="2000" i="1" dirty="0" smtClean="0"/>
              <a:t>académico</a:t>
            </a:r>
            <a:r>
              <a:rPr lang="es-ES" sz="2000" dirty="0" smtClean="0"/>
              <a:t> que describe uno o varios conjuntos de datos.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Formato legible (y entendible).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Pone de manifiesto la existencia de estos datos (URL </a:t>
            </a:r>
            <a:r>
              <a:rPr lang="es-ES" sz="2000" dirty="0" smtClean="0">
                <a:sym typeface="Wingdings" pitchFamily="2" charset="2"/>
              </a:rPr>
              <a:t> </a:t>
            </a:r>
            <a:r>
              <a:rPr lang="es-ES" sz="2000" dirty="0" smtClean="0"/>
              <a:t>DOI).</a:t>
            </a:r>
            <a:endParaRPr lang="es-ES" sz="2000" dirty="0"/>
          </a:p>
        </p:txBody>
      </p:sp>
      <p:grpSp>
        <p:nvGrpSpPr>
          <p:cNvPr id="2" name="24 Grupo"/>
          <p:cNvGrpSpPr/>
          <p:nvPr/>
        </p:nvGrpSpPr>
        <p:grpSpPr>
          <a:xfrm>
            <a:off x="899592" y="3494687"/>
            <a:ext cx="1578418" cy="1590497"/>
            <a:chOff x="2032537" y="5645663"/>
            <a:chExt cx="804162" cy="804162"/>
          </a:xfrm>
        </p:grpSpPr>
        <p:pic>
          <p:nvPicPr>
            <p:cNvPr id="26" name="2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2537" y="5645663"/>
              <a:ext cx="804162" cy="804162"/>
            </a:xfrm>
            <a:prstGeom prst="rect">
              <a:avLst/>
            </a:prstGeom>
          </p:spPr>
        </p:pic>
        <p:sp>
          <p:nvSpPr>
            <p:cNvPr id="27" name="26 Rectángulo"/>
            <p:cNvSpPr/>
            <p:nvPr/>
          </p:nvSpPr>
          <p:spPr>
            <a:xfrm>
              <a:off x="2197894" y="5710238"/>
              <a:ext cx="483394" cy="1666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latin typeface="Adobe Gothic Std B" pitchFamily="34" charset="-128"/>
                  <a:ea typeface="Adobe Gothic Std B" pitchFamily="34" charset="-128"/>
                  <a:cs typeface="Times New Roman" pitchFamily="18" charset="0"/>
                </a:rPr>
                <a:t>EML</a:t>
              </a:r>
              <a:endParaRPr lang="es-ES" sz="2000" b="1" dirty="0">
                <a:latin typeface="Adobe Gothic Std B" pitchFamily="34" charset="-128"/>
                <a:ea typeface="Adobe Gothic Std B" pitchFamily="34" charset="-128"/>
                <a:cs typeface="Times New Roman" pitchFamily="18" charset="0"/>
              </a:endParaRPr>
            </a:p>
          </p:txBody>
        </p:sp>
      </p:grpSp>
      <p:cxnSp>
        <p:nvCxnSpPr>
          <p:cNvPr id="11" name="10 Conector recto de flecha"/>
          <p:cNvCxnSpPr/>
          <p:nvPr/>
        </p:nvCxnSpPr>
        <p:spPr>
          <a:xfrm>
            <a:off x="2411760" y="4365104"/>
            <a:ext cx="2016224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3"/>
                </a:gs>
                <a:gs pos="6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" name="3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25" y="3350616"/>
            <a:ext cx="1561544" cy="1836376"/>
          </a:xfrm>
          <a:prstGeom prst="rect">
            <a:avLst/>
          </a:prstGeom>
        </p:spPr>
      </p:pic>
      <p:pic>
        <p:nvPicPr>
          <p:cNvPr id="16" name="15 Imagen" descr="GBIF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229200"/>
            <a:ext cx="1863914" cy="1366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12 Conector recto de flecha"/>
          <p:cNvCxnSpPr>
            <a:endCxn id="16" idx="1"/>
          </p:cNvCxnSpPr>
          <p:nvPr/>
        </p:nvCxnSpPr>
        <p:spPr>
          <a:xfrm>
            <a:off x="5796136" y="5085184"/>
            <a:ext cx="1080120" cy="82715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3"/>
                </a:gs>
                <a:gs pos="6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Forma"/>
          <p:cNvCxnSpPr/>
          <p:nvPr/>
        </p:nvCxnSpPr>
        <p:spPr>
          <a:xfrm rot="10800000">
            <a:off x="5004048" y="5229200"/>
            <a:ext cx="1872210" cy="1008112"/>
          </a:xfrm>
          <a:prstGeom prst="curvedConnector3">
            <a:avLst>
              <a:gd name="adj1" fmla="val 97445"/>
            </a:avLst>
          </a:prstGeom>
          <a:ln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5"/>
                </a:gs>
              </a:gsLst>
              <a:path path="rect">
                <a:fillToRect l="100000" t="100000"/>
              </a:path>
              <a:tileRect r="-100000" b="-100000"/>
            </a:gra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1 Título"/>
          <p:cNvSpPr txBox="1">
            <a:spLocks/>
          </p:cNvSpPr>
          <p:nvPr/>
        </p:nvSpPr>
        <p:spPr>
          <a:xfrm>
            <a:off x="601216" y="274638"/>
            <a:ext cx="3322712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datos.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¿Qué?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95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855406" y="1002890"/>
            <a:ext cx="7965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Artículo </a:t>
            </a:r>
            <a:r>
              <a:rPr lang="es-ES" sz="2000" i="1" dirty="0" smtClean="0"/>
              <a:t>académico</a:t>
            </a:r>
            <a:r>
              <a:rPr lang="es-ES" sz="2000" dirty="0" smtClean="0"/>
              <a:t> que describe uno o varios conjuntos de datos.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Formato legible (y entendible).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Pone de manifiesto la existencia de estos datos (URL </a:t>
            </a:r>
            <a:r>
              <a:rPr lang="es-ES" sz="2000" dirty="0" smtClean="0">
                <a:sym typeface="Wingdings" pitchFamily="2" charset="2"/>
              </a:rPr>
              <a:t> DOI).</a:t>
            </a:r>
            <a:endParaRPr lang="es-ES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E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Repositorio público y bajo licencia.</a:t>
            </a:r>
            <a:endParaRPr lang="es-ES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3614304"/>
            <a:ext cx="6159500" cy="977900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01216" y="274638"/>
            <a:ext cx="3322712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datos.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¿Qué?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47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Rectángulo"/>
          <p:cNvSpPr/>
          <p:nvPr/>
        </p:nvSpPr>
        <p:spPr>
          <a:xfrm>
            <a:off x="683568" y="836712"/>
            <a:ext cx="8208912" cy="2952328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>
            <a:off x="683568" y="3789040"/>
            <a:ext cx="8208912" cy="288032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5" name="54 Conector recto de flecha"/>
          <p:cNvCxnSpPr/>
          <p:nvPr/>
        </p:nvCxnSpPr>
        <p:spPr>
          <a:xfrm flipH="1">
            <a:off x="2843808" y="4005064"/>
            <a:ext cx="136815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755576" y="40770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Metodología distinta de la estándar</a:t>
            </a:r>
            <a:endParaRPr lang="es-ES" dirty="0"/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5076056" y="1916832"/>
            <a:ext cx="1584176" cy="864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2699792" y="4581128"/>
            <a:ext cx="1296144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601216" y="274638"/>
            <a:ext cx="3322712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datos.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¿Qué?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127050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Publicación  en revista científica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2339752" y="1844824"/>
            <a:ext cx="1872208" cy="1224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563888" y="9807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Descripción conjunto de datos</a:t>
            </a:r>
            <a:endParaRPr lang="es-ES" dirty="0"/>
          </a:p>
        </p:txBody>
      </p:sp>
      <p:cxnSp>
        <p:nvCxnSpPr>
          <p:cNvPr id="19" name="18 Conector recto de flecha"/>
          <p:cNvCxnSpPr>
            <a:endCxn id="18" idx="2"/>
          </p:cNvCxnSpPr>
          <p:nvPr/>
        </p:nvCxnSpPr>
        <p:spPr>
          <a:xfrm flipV="1">
            <a:off x="4572000" y="1627059"/>
            <a:ext cx="0" cy="1513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1475656" y="537321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Reportar una investigación a partir de los datos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588224" y="16195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Hechos</a:t>
            </a:r>
            <a:endParaRPr lang="es-ES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4572000" y="4293096"/>
            <a:ext cx="50405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4067944" y="573499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Hipótesis y argumentos</a:t>
            </a:r>
            <a:endParaRPr lang="es-ES" dirty="0"/>
          </a:p>
        </p:txBody>
      </p:sp>
      <p:sp>
        <p:nvSpPr>
          <p:cNvPr id="62" name="61 CuadroTexto"/>
          <p:cNvSpPr txBox="1"/>
          <p:nvPr/>
        </p:nvSpPr>
        <p:spPr>
          <a:xfrm>
            <a:off x="6300192" y="52199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Fuente secundaria</a:t>
            </a:r>
            <a:endParaRPr lang="es-ES" dirty="0"/>
          </a:p>
        </p:txBody>
      </p:sp>
      <p:cxnSp>
        <p:nvCxnSpPr>
          <p:cNvPr id="63" name="62 Conector recto de flecha"/>
          <p:cNvCxnSpPr/>
          <p:nvPr/>
        </p:nvCxnSpPr>
        <p:spPr>
          <a:xfrm>
            <a:off x="4932040" y="4221088"/>
            <a:ext cx="144016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10 Imagen" descr="Biodiversity data jou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348880"/>
            <a:ext cx="1800200" cy="265029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bif españa.JPG"/>
          <p:cNvPicPr>
            <a:picLocks noChangeAspect="1"/>
          </p:cNvPicPr>
          <p:nvPr/>
        </p:nvPicPr>
        <p:blipFill>
          <a:blip r:embed="rId2" cstate="print"/>
          <a:srcRect b="25491"/>
          <a:stretch>
            <a:fillRect/>
          </a:stretch>
        </p:blipFill>
        <p:spPr>
          <a:xfrm>
            <a:off x="7218362" y="72009"/>
            <a:ext cx="1458094" cy="76470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560" y="116632"/>
            <a:ext cx="0" cy="65527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51520" y="764704"/>
            <a:ext cx="85689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601216" y="274638"/>
            <a:ext cx="3322712" cy="49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Artículo de datos.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¿Qué?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587" t="11893" r="17986" b="2059"/>
          <a:stretch>
            <a:fillRect/>
          </a:stretch>
        </p:blipFill>
        <p:spPr bwMode="auto">
          <a:xfrm>
            <a:off x="1403648" y="1556792"/>
            <a:ext cx="6768752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1 Título"/>
          <p:cNvSpPr txBox="1">
            <a:spLocks/>
          </p:cNvSpPr>
          <p:nvPr/>
        </p:nvSpPr>
        <p:spPr>
          <a:xfrm>
            <a:off x="2483768" y="1124744"/>
            <a:ext cx="4104456" cy="49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Primer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" sz="2400" i="1" dirty="0" smtClean="0">
                <a:latin typeface="+mj-lt"/>
                <a:ea typeface="+mj-ea"/>
                <a:cs typeface="+mj-cs"/>
              </a:rPr>
              <a:t>data </a:t>
            </a:r>
            <a:r>
              <a:rPr lang="es-ES" sz="2400" i="1" dirty="0" err="1" smtClean="0">
                <a:latin typeface="+mj-lt"/>
                <a:ea typeface="+mj-ea"/>
                <a:cs typeface="+mj-cs"/>
              </a:rPr>
              <a:t>paper</a:t>
            </a:r>
            <a:r>
              <a:rPr lang="es-ES" sz="2400" dirty="0" smtClean="0">
                <a:latin typeface="+mj-lt"/>
                <a:ea typeface="+mj-ea"/>
                <a:cs typeface="+mj-cs"/>
              </a:rPr>
              <a:t> de la historia</a:t>
            </a:r>
            <a:endParaRPr kumimoji="0" lang="es-ES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3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831</Words>
  <Application>Microsoft Office PowerPoint</Application>
  <PresentationFormat>Presentación en pantalla (4:3)</PresentationFormat>
  <Paragraphs>164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Artículo de datos</vt:lpstr>
      <vt:lpstr>Presentación de PowerPoint</vt:lpstr>
      <vt:lpstr>Presentación de PowerPoint</vt:lpstr>
      <vt:lpstr>¿QUÉ?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¿Dónde?</vt:lpstr>
      <vt:lpstr>Presentación de PowerPoint</vt:lpstr>
      <vt:lpstr>Presentación de PowerPoint</vt:lpstr>
      <vt:lpstr>Ejemplos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Artículo de datos</dc:title>
  <dc:creator>Pablo Jr</dc:creator>
  <cp:lastModifiedBy>CSIC</cp:lastModifiedBy>
  <cp:revision>82</cp:revision>
  <dcterms:created xsi:type="dcterms:W3CDTF">2013-03-12T15:17:08Z</dcterms:created>
  <dcterms:modified xsi:type="dcterms:W3CDTF">2013-12-09T09:31:14Z</dcterms:modified>
</cp:coreProperties>
</file>