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63"/>
  </p:notesMasterIdLst>
  <p:sldIdLst>
    <p:sldId id="256" r:id="rId2"/>
    <p:sldId id="257" r:id="rId3"/>
    <p:sldId id="260" r:id="rId4"/>
    <p:sldId id="261" r:id="rId5"/>
    <p:sldId id="280" r:id="rId6"/>
    <p:sldId id="281" r:id="rId7"/>
    <p:sldId id="284" r:id="rId8"/>
    <p:sldId id="279" r:id="rId9"/>
    <p:sldId id="277" r:id="rId10"/>
    <p:sldId id="297" r:id="rId11"/>
    <p:sldId id="298" r:id="rId12"/>
    <p:sldId id="300" r:id="rId13"/>
    <p:sldId id="302" r:id="rId14"/>
    <p:sldId id="303" r:id="rId15"/>
    <p:sldId id="311" r:id="rId16"/>
    <p:sldId id="310" r:id="rId17"/>
    <p:sldId id="312" r:id="rId18"/>
    <p:sldId id="313" r:id="rId19"/>
    <p:sldId id="305" r:id="rId20"/>
    <p:sldId id="309" r:id="rId21"/>
    <p:sldId id="306" r:id="rId22"/>
    <p:sldId id="307" r:id="rId23"/>
    <p:sldId id="308" r:id="rId24"/>
    <p:sldId id="314" r:id="rId25"/>
    <p:sldId id="315" r:id="rId26"/>
    <p:sldId id="285" r:id="rId27"/>
    <p:sldId id="282" r:id="rId28"/>
    <p:sldId id="283" r:id="rId29"/>
    <p:sldId id="291" r:id="rId30"/>
    <p:sldId id="325" r:id="rId31"/>
    <p:sldId id="348" r:id="rId32"/>
    <p:sldId id="328" r:id="rId33"/>
    <p:sldId id="326" r:id="rId34"/>
    <p:sldId id="317" r:id="rId35"/>
    <p:sldId id="319" r:id="rId36"/>
    <p:sldId id="350" r:id="rId37"/>
    <p:sldId id="349" r:id="rId38"/>
    <p:sldId id="321" r:id="rId39"/>
    <p:sldId id="320" r:id="rId40"/>
    <p:sldId id="322" r:id="rId41"/>
    <p:sldId id="323" r:id="rId42"/>
    <p:sldId id="324" r:id="rId43"/>
    <p:sldId id="329" r:id="rId44"/>
    <p:sldId id="331" r:id="rId45"/>
    <p:sldId id="318" r:id="rId46"/>
    <p:sldId id="338" r:id="rId47"/>
    <p:sldId id="334" r:id="rId48"/>
    <p:sldId id="337" r:id="rId49"/>
    <p:sldId id="339" r:id="rId50"/>
    <p:sldId id="340" r:id="rId51"/>
    <p:sldId id="341" r:id="rId52"/>
    <p:sldId id="342" r:id="rId53"/>
    <p:sldId id="351" r:id="rId54"/>
    <p:sldId id="335" r:id="rId55"/>
    <p:sldId id="301" r:id="rId56"/>
    <p:sldId id="336" r:id="rId57"/>
    <p:sldId id="343" r:id="rId58"/>
    <p:sldId id="344" r:id="rId59"/>
    <p:sldId id="352" r:id="rId60"/>
    <p:sldId id="345" r:id="rId61"/>
    <p:sldId id="346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7A2"/>
    <a:srgbClr val="3366CC"/>
    <a:srgbClr val="CFDFAE"/>
    <a:srgbClr val="978C5E"/>
    <a:srgbClr val="3F7819"/>
    <a:srgbClr val="74330C"/>
    <a:srgbClr val="AD4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3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B9AF0-2AA9-4585-80F9-34DF948D402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2C251-884F-41D6-84D1-9A0FFD730A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05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2561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902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334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543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031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30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0921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267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99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837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2C251-884F-41D6-84D1-9A0FFD730AC3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79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256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16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207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4055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280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380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01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9422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94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85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921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4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0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28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38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66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EEC3B-CE01-4E94-A590-A48D9B228FFD}" type="datetimeFigureOut">
              <a:rPr lang="es-ES" smtClean="0"/>
              <a:t>22/05/2023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BC3CF40-B069-4DA2-9EC3-243382CE07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522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emf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6B084683-F23D-A1B5-E294-F9A566238417}"/>
              </a:ext>
            </a:extLst>
          </p:cNvPr>
          <p:cNvSpPr txBox="1"/>
          <p:nvPr/>
        </p:nvSpPr>
        <p:spPr>
          <a:xfrm>
            <a:off x="1007998" y="684571"/>
            <a:ext cx="5850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XV Taller GBIF.ES: Modelización de Nichos Ecológicos (</a:t>
            </a:r>
            <a:r>
              <a:rPr lang="es-ES" sz="4000" b="1" dirty="0" err="1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ENMs</a:t>
            </a:r>
            <a:r>
              <a:rPr lang="es-ES" sz="4000" b="1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)</a:t>
            </a:r>
          </a:p>
        </p:txBody>
      </p:sp>
      <p:grpSp>
        <p:nvGrpSpPr>
          <p:cNvPr id="7" name="4 Grupo">
            <a:extLst>
              <a:ext uri="{FF2B5EF4-FFF2-40B4-BE49-F238E27FC236}">
                <a16:creationId xmlns:a16="http://schemas.microsoft.com/office/drawing/2014/main" id="{553ADCDD-4A6F-E809-EA92-F02D6FA66888}"/>
              </a:ext>
            </a:extLst>
          </p:cNvPr>
          <p:cNvGrpSpPr/>
          <p:nvPr/>
        </p:nvGrpSpPr>
        <p:grpSpPr>
          <a:xfrm>
            <a:off x="317938" y="5549469"/>
            <a:ext cx="11556124" cy="1038781"/>
            <a:chOff x="214312" y="5666225"/>
            <a:chExt cx="8371051" cy="752475"/>
          </a:xfrm>
        </p:grpSpPr>
        <p:grpSp>
          <p:nvGrpSpPr>
            <p:cNvPr id="8" name="3 Grupo">
              <a:extLst>
                <a:ext uri="{FF2B5EF4-FFF2-40B4-BE49-F238E27FC236}">
                  <a16:creationId xmlns:a16="http://schemas.microsoft.com/office/drawing/2014/main" id="{2D969247-0D27-4D99-DE1E-38C7D396F2D0}"/>
                </a:ext>
              </a:extLst>
            </p:cNvPr>
            <p:cNvGrpSpPr/>
            <p:nvPr/>
          </p:nvGrpSpPr>
          <p:grpSpPr>
            <a:xfrm>
              <a:off x="214312" y="5666225"/>
              <a:ext cx="6296025" cy="752475"/>
              <a:chOff x="0" y="0"/>
              <a:chExt cx="6296025" cy="752475"/>
            </a:xfrm>
          </p:grpSpPr>
          <p:pic>
            <p:nvPicPr>
              <p:cNvPr id="14" name="9 Imagen" descr="Z:\Imagenes\Logos\Logos RJB 2017\LOGOTIPO RJB STUDIO FERNANDO GUTIERREZ\JPG _ PSD _ TIFF _ PNG\PNG\Logo_RJB(original).png">
                <a:extLst>
                  <a:ext uri="{FF2B5EF4-FFF2-40B4-BE49-F238E27FC236}">
                    <a16:creationId xmlns:a16="http://schemas.microsoft.com/office/drawing/2014/main" id="{D8F49C6E-6958-F8E2-60ED-687ACFF20255}"/>
                  </a:ext>
                </a:extLst>
              </p:cNvPr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8100" y="0"/>
                <a:ext cx="2447925" cy="628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10 Imagen" descr="Z:\Imágenes\Logos\MCIU_CSIC.jpg">
                <a:extLst>
                  <a:ext uri="{FF2B5EF4-FFF2-40B4-BE49-F238E27FC236}">
                    <a16:creationId xmlns:a16="http://schemas.microsoft.com/office/drawing/2014/main" id="{4C4EA150-6267-B919-8104-261B0DC931FD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9050"/>
                <a:ext cx="1943100" cy="7334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11 Imagen" descr="Z:\Imágenes\Logos\Logos CSIC\Logo-CSIC.png">
                <a:extLst>
                  <a:ext uri="{FF2B5EF4-FFF2-40B4-BE49-F238E27FC236}">
                    <a16:creationId xmlns:a16="http://schemas.microsoft.com/office/drawing/2014/main" id="{49CA0DD3-82FF-E1EE-59A8-13200D5CDFE8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50" y="276225"/>
                <a:ext cx="1409700" cy="34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" name="12 Imagen">
              <a:extLst>
                <a:ext uri="{FF2B5EF4-FFF2-40B4-BE49-F238E27FC236}">
                  <a16:creationId xmlns:a16="http://schemas.microsoft.com/office/drawing/2014/main" id="{8D111458-5FAF-1EFA-7A98-F3405C0EE97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738" y="5778302"/>
              <a:ext cx="1825625" cy="5473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TextBox 2">
            <a:extLst>
              <a:ext uri="{FF2B5EF4-FFF2-40B4-BE49-F238E27FC236}">
                <a16:creationId xmlns:a16="http://schemas.microsoft.com/office/drawing/2014/main" id="{0AB00861-62CE-231E-4CA3-B3BF983D41C1}"/>
              </a:ext>
            </a:extLst>
          </p:cNvPr>
          <p:cNvSpPr txBox="1"/>
          <p:nvPr/>
        </p:nvSpPr>
        <p:spPr>
          <a:xfrm>
            <a:off x="465722" y="4416387"/>
            <a:ext cx="3201208" cy="92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Alejandra Zarzo Arias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alejandra.zarzo@gmail.com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D04606A-E43E-2372-717B-C906146E05C6}"/>
              </a:ext>
            </a:extLst>
          </p:cNvPr>
          <p:cNvSpPr txBox="1"/>
          <p:nvPr/>
        </p:nvSpPr>
        <p:spPr>
          <a:xfrm>
            <a:off x="6403904" y="3006025"/>
            <a:ext cx="3379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410577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46942" y="1078574"/>
            <a:ext cx="9796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 (</a:t>
            </a:r>
            <a:r>
              <a:rPr lang="es-ES" sz="32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ENMs</a:t>
            </a: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) vs.</a:t>
            </a:r>
          </a:p>
          <a:p>
            <a:pPr algn="ctr"/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Distribución de Especies (</a:t>
            </a:r>
            <a:r>
              <a:rPr lang="es-ES" sz="32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SDMs</a:t>
            </a: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)</a:t>
            </a:r>
          </a:p>
          <a:p>
            <a:pPr algn="ctr"/>
            <a:endParaRPr lang="es-ES" sz="32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CADDF0-F73F-A05D-14C5-73085810A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12" y="2978452"/>
            <a:ext cx="6939784" cy="3301557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880CD7CC-20EB-B99C-C13E-30AB68208D4D}"/>
              </a:ext>
            </a:extLst>
          </p:cNvPr>
          <p:cNvSpPr txBox="1"/>
          <p:nvPr/>
        </p:nvSpPr>
        <p:spPr>
          <a:xfrm>
            <a:off x="-206222" y="2355847"/>
            <a:ext cx="9796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Dualidad de Hutchinson (1957)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430725-0830-E2CE-48B1-B654D928EDA8}"/>
              </a:ext>
            </a:extLst>
          </p:cNvPr>
          <p:cNvSpPr txBox="1"/>
          <p:nvPr/>
        </p:nvSpPr>
        <p:spPr>
          <a:xfrm>
            <a:off x="454865" y="6396335"/>
            <a:ext cx="8782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Candara" panose="020E0502030303020204" pitchFamily="34" charset="0"/>
              </a:rPr>
              <a:t>Soberón et al. (2017). Diferencias conceptuales entre modelación de nichos y modelación de áreas de distribución. Revista mexicana de biodiversidad, 88(2), 437-441.</a:t>
            </a:r>
          </a:p>
        </p:txBody>
      </p:sp>
    </p:spTree>
    <p:extLst>
      <p:ext uri="{BB962C8B-B14F-4D97-AF65-F5344CB8AC3E}">
        <p14:creationId xmlns:p14="http://schemas.microsoft.com/office/powerpoint/2010/main" val="549754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9" name="Óvalo">
            <a:extLst>
              <a:ext uri="{FF2B5EF4-FFF2-40B4-BE49-F238E27FC236}">
                <a16:creationId xmlns:a16="http://schemas.microsoft.com/office/drawing/2014/main" id="{4A4AF198-E6D7-01A1-FAD1-A5AC6B87CCAE}"/>
              </a:ext>
            </a:extLst>
          </p:cNvPr>
          <p:cNvSpPr/>
          <p:nvPr/>
        </p:nvSpPr>
        <p:spPr>
          <a:xfrm>
            <a:off x="1628675" y="1749849"/>
            <a:ext cx="2907455" cy="277550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37721" t="-19636" r="62278" b="119636"/>
            </a:path>
          </a:gra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algn="ctr" defTabSz="914400">
              <a:defRPr sz="3600" b="0">
                <a:latin typeface="Frutiger Linotype"/>
                <a:ea typeface="Frutiger Linotype"/>
                <a:cs typeface="Frutiger Linotype"/>
                <a:sym typeface="Frutiger Linotype"/>
              </a:defRPr>
            </a:pPr>
            <a:endParaRPr sz="3000" dirty="0">
              <a:latin typeface="Candara" panose="020E0502030303020204" pitchFamily="34" charset="0"/>
            </a:endParaRPr>
          </a:p>
        </p:txBody>
      </p:sp>
      <p:grpSp>
        <p:nvGrpSpPr>
          <p:cNvPr id="11" name="Agrupar">
            <a:extLst>
              <a:ext uri="{FF2B5EF4-FFF2-40B4-BE49-F238E27FC236}">
                <a16:creationId xmlns:a16="http://schemas.microsoft.com/office/drawing/2014/main" id="{2EFAFADE-72E8-DD18-ECA5-70D7596F02E2}"/>
              </a:ext>
            </a:extLst>
          </p:cNvPr>
          <p:cNvGrpSpPr/>
          <p:nvPr/>
        </p:nvGrpSpPr>
        <p:grpSpPr>
          <a:xfrm>
            <a:off x="1007997" y="1640706"/>
            <a:ext cx="5467904" cy="4472897"/>
            <a:chOff x="1136485" y="249496"/>
            <a:chExt cx="9965779" cy="8639267"/>
          </a:xfrm>
        </p:grpSpPr>
        <p:sp>
          <p:nvSpPr>
            <p:cNvPr id="17" name="Óvalo">
              <a:extLst>
                <a:ext uri="{FF2B5EF4-FFF2-40B4-BE49-F238E27FC236}">
                  <a16:creationId xmlns:a16="http://schemas.microsoft.com/office/drawing/2014/main" id="{FD7A3708-8BB1-730D-7525-62035D5A0CE2}"/>
                </a:ext>
              </a:extLst>
            </p:cNvPr>
            <p:cNvSpPr/>
            <p:nvPr/>
          </p:nvSpPr>
          <p:spPr>
            <a:xfrm>
              <a:off x="2215908" y="427804"/>
              <a:ext cx="5402760" cy="5406728"/>
            </a:xfrm>
            <a:prstGeom prst="ellipse">
              <a:avLst/>
            </a:prstGeom>
            <a:noFill/>
            <a:ln w="76200" cap="flat">
              <a:solidFill>
                <a:srgbClr val="3366CC"/>
              </a:solidFill>
              <a:prstDash val="solid"/>
              <a:round/>
            </a:ln>
            <a:effectLst/>
          </p:spPr>
          <p:txBody>
            <a:bodyPr wrap="square" lIns="92075" tIns="92075" rIns="92075" bIns="92075" numCol="1" anchor="ctr">
              <a:noAutofit/>
            </a:bodyPr>
            <a:lstStyle/>
            <a:p>
              <a:endParaRPr sz="3000">
                <a:latin typeface="Candara" panose="020E0502030303020204" pitchFamily="34" charset="0"/>
              </a:endParaRPr>
            </a:p>
          </p:txBody>
        </p:sp>
        <p:sp>
          <p:nvSpPr>
            <p:cNvPr id="22" name="Óvalo">
              <a:extLst>
                <a:ext uri="{FF2B5EF4-FFF2-40B4-BE49-F238E27FC236}">
                  <a16:creationId xmlns:a16="http://schemas.microsoft.com/office/drawing/2014/main" id="{742D4800-884F-0CFD-327B-676E457EEDCB}"/>
                </a:ext>
              </a:extLst>
            </p:cNvPr>
            <p:cNvSpPr/>
            <p:nvPr/>
          </p:nvSpPr>
          <p:spPr>
            <a:xfrm>
              <a:off x="4603508" y="2612204"/>
              <a:ext cx="5402760" cy="5406728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92075" tIns="92075" rIns="92075" bIns="92075" numCol="1" anchor="ctr">
              <a:noAutofit/>
            </a:bodyPr>
            <a:lstStyle/>
            <a:p>
              <a:endParaRPr sz="30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3" name="Óvalo">
              <a:extLst>
                <a:ext uri="{FF2B5EF4-FFF2-40B4-BE49-F238E27FC236}">
                  <a16:creationId xmlns:a16="http://schemas.microsoft.com/office/drawing/2014/main" id="{75F135E4-3EBC-657B-7266-9C258F36ACDE}"/>
                </a:ext>
              </a:extLst>
            </p:cNvPr>
            <p:cNvSpPr/>
            <p:nvPr/>
          </p:nvSpPr>
          <p:spPr>
            <a:xfrm rot="18840000">
              <a:off x="4523472" y="3313255"/>
              <a:ext cx="3242438" cy="181835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C85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CC01"/>
              </a:solidFill>
              <a:prstDash val="solid"/>
              <a:round/>
            </a:ln>
            <a:effectLst/>
          </p:spPr>
          <p:txBody>
            <a:bodyPr wrap="square" lIns="92075" tIns="92075" rIns="92075" bIns="92075" numCol="1" anchor="ctr">
              <a:noAutofit/>
            </a:bodyPr>
            <a:lstStyle/>
            <a:p>
              <a:endParaRPr sz="3000" dirty="0">
                <a:latin typeface="Candara" panose="020E0502030303020204" pitchFamily="34" charset="0"/>
              </a:endParaRPr>
            </a:p>
          </p:txBody>
        </p:sp>
        <p:sp>
          <p:nvSpPr>
            <p:cNvPr id="24" name="Óvalo">
              <a:extLst>
                <a:ext uri="{FF2B5EF4-FFF2-40B4-BE49-F238E27FC236}">
                  <a16:creationId xmlns:a16="http://schemas.microsoft.com/office/drawing/2014/main" id="{5DF60E80-14A1-D445-B5F3-D017A770E63C}"/>
                </a:ext>
              </a:extLst>
            </p:cNvPr>
            <p:cNvSpPr/>
            <p:nvPr/>
          </p:nvSpPr>
          <p:spPr>
            <a:xfrm>
              <a:off x="1657108" y="3272604"/>
              <a:ext cx="5402760" cy="5406728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92075" tIns="92075" rIns="92075" bIns="92075" numCol="1" anchor="ctr">
              <a:noAutofit/>
            </a:bodyPr>
            <a:lstStyle/>
            <a:p>
              <a:endParaRPr sz="3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5" name="Factores…">
              <a:extLst>
                <a:ext uri="{FF2B5EF4-FFF2-40B4-BE49-F238E27FC236}">
                  <a16:creationId xmlns:a16="http://schemas.microsoft.com/office/drawing/2014/main" id="{98A0D63F-B4A3-B68C-6527-026DE9943D5C}"/>
                </a:ext>
              </a:extLst>
            </p:cNvPr>
            <p:cNvSpPr/>
            <p:nvPr/>
          </p:nvSpPr>
          <p:spPr>
            <a:xfrm>
              <a:off x="8655775" y="249496"/>
              <a:ext cx="878214" cy="1020504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defTabSz="914400">
                <a:defRPr sz="4000" b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s-ES" sz="3000" dirty="0">
                  <a:latin typeface="Candara" panose="020E0502030303020204" pitchFamily="34" charset="0"/>
                </a:rPr>
                <a:t>		</a:t>
              </a:r>
              <a:endParaRPr sz="3000" dirty="0">
                <a:latin typeface="Candara" panose="020E0502030303020204" pitchFamily="34" charset="0"/>
              </a:endParaRPr>
            </a:p>
          </p:txBody>
        </p:sp>
        <p:sp>
          <p:nvSpPr>
            <p:cNvPr id="27" name="Factores…">
              <a:extLst>
                <a:ext uri="{FF2B5EF4-FFF2-40B4-BE49-F238E27FC236}">
                  <a16:creationId xmlns:a16="http://schemas.microsoft.com/office/drawing/2014/main" id="{5BBBA0E3-E320-7867-BC4F-AE3763B49273}"/>
                </a:ext>
              </a:extLst>
            </p:cNvPr>
            <p:cNvSpPr/>
            <p:nvPr/>
          </p:nvSpPr>
          <p:spPr>
            <a:xfrm>
              <a:off x="10794737" y="7377118"/>
              <a:ext cx="307527" cy="1206846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defTabSz="914400">
                <a:defRPr sz="4000" b="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000" dirty="0">
                <a:latin typeface="Candara" panose="020E0502030303020204" pitchFamily="34" charset="0"/>
              </a:endParaRPr>
            </a:p>
          </p:txBody>
        </p:sp>
        <p:sp>
          <p:nvSpPr>
            <p:cNvPr id="28" name="Accesible">
              <a:extLst>
                <a:ext uri="{FF2B5EF4-FFF2-40B4-BE49-F238E27FC236}">
                  <a16:creationId xmlns:a16="http://schemas.microsoft.com/office/drawing/2014/main" id="{4AD4DB0B-4C97-6128-59CE-C76A76C687EB}"/>
                </a:ext>
              </a:extLst>
            </p:cNvPr>
            <p:cNvSpPr/>
            <p:nvPr/>
          </p:nvSpPr>
          <p:spPr>
            <a:xfrm>
              <a:off x="1136485" y="8583963"/>
              <a:ext cx="1195216" cy="3048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914400">
                <a:defRPr sz="4000" b="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endParaRPr sz="3000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9" name="Nicho…">
            <a:extLst>
              <a:ext uri="{FF2B5EF4-FFF2-40B4-BE49-F238E27FC236}">
                <a16:creationId xmlns:a16="http://schemas.microsoft.com/office/drawing/2014/main" id="{CBA83532-16F9-F141-17AB-F0DDE232014B}"/>
              </a:ext>
            </a:extLst>
          </p:cNvPr>
          <p:cNvSpPr txBox="1"/>
          <p:nvPr/>
        </p:nvSpPr>
        <p:spPr>
          <a:xfrm>
            <a:off x="7425844" y="2586977"/>
            <a:ext cx="3244538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solidFill>
                  <a:sysClr val="windowText" lastClr="000000"/>
                </a:solidFill>
                <a:latin typeface="Candara" panose="020E0502030303020204" pitchFamily="34" charset="0"/>
              </a:rPr>
              <a:t>Nicho</a:t>
            </a:r>
            <a:r>
              <a:rPr lang="es-ES" sz="2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 </a:t>
            </a:r>
            <a:r>
              <a:rPr sz="2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fundamental</a:t>
            </a:r>
          </a:p>
        </p:txBody>
      </p:sp>
      <p:sp>
        <p:nvSpPr>
          <p:cNvPr id="30" name="Óvalo">
            <a:extLst>
              <a:ext uri="{FF2B5EF4-FFF2-40B4-BE49-F238E27FC236}">
                <a16:creationId xmlns:a16="http://schemas.microsoft.com/office/drawing/2014/main" id="{BCF7966A-B1B1-389E-9214-B2A32994EDD0}"/>
              </a:ext>
            </a:extLst>
          </p:cNvPr>
          <p:cNvSpPr/>
          <p:nvPr/>
        </p:nvSpPr>
        <p:spPr>
          <a:xfrm>
            <a:off x="6731911" y="2613810"/>
            <a:ext cx="540717" cy="539589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37721" t="-19636" r="62278" b="119636"/>
            </a:path>
          </a:gra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algn="ctr" defTabSz="914400">
              <a:defRPr sz="3600" b="0">
                <a:latin typeface="Frutiger Linotype"/>
                <a:ea typeface="Frutiger Linotype"/>
                <a:cs typeface="Frutiger Linotype"/>
                <a:sym typeface="Frutiger Linotype"/>
              </a:defRPr>
            </a:pPr>
            <a:endParaRPr sz="3000" dirty="0">
              <a:latin typeface="Candara" panose="020E0502030303020204" pitchFamily="34" charset="0"/>
            </a:endParaRPr>
          </a:p>
        </p:txBody>
      </p:sp>
      <p:sp>
        <p:nvSpPr>
          <p:cNvPr id="31" name="Nicho realizado &lt;- Interacciones bióticas">
            <a:extLst>
              <a:ext uri="{FF2B5EF4-FFF2-40B4-BE49-F238E27FC236}">
                <a16:creationId xmlns:a16="http://schemas.microsoft.com/office/drawing/2014/main" id="{A2DCADBF-9B64-3E1F-299A-1DD742864351}"/>
              </a:ext>
            </a:extLst>
          </p:cNvPr>
          <p:cNvSpPr txBox="1"/>
          <p:nvPr/>
        </p:nvSpPr>
        <p:spPr>
          <a:xfrm>
            <a:off x="324639" y="6113603"/>
            <a:ext cx="2022491" cy="646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rgbClr val="FF0000"/>
                </a:solidFill>
                <a:latin typeface="Candara" panose="020E0502030303020204" pitchFamily="34" charset="0"/>
              </a:rPr>
              <a:t>Accesible</a:t>
            </a:r>
            <a:endParaRPr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048" name="Nicho realizado &lt;- Interacciones bióticas">
            <a:extLst>
              <a:ext uri="{FF2B5EF4-FFF2-40B4-BE49-F238E27FC236}">
                <a16:creationId xmlns:a16="http://schemas.microsoft.com/office/drawing/2014/main" id="{4585994D-C81A-FACB-3EAD-C8F96FA91E54}"/>
              </a:ext>
            </a:extLst>
          </p:cNvPr>
          <p:cNvSpPr txBox="1"/>
          <p:nvPr/>
        </p:nvSpPr>
        <p:spPr>
          <a:xfrm>
            <a:off x="4469074" y="957255"/>
            <a:ext cx="2022491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rgbClr val="3366CC"/>
                </a:solidFill>
                <a:latin typeface="Candara" panose="020E0502030303020204" pitchFamily="34" charset="0"/>
              </a:rPr>
              <a:t>Factores abióticos</a:t>
            </a:r>
            <a:endParaRPr sz="3000" dirty="0">
              <a:solidFill>
                <a:srgbClr val="3366CC"/>
              </a:solidFill>
              <a:latin typeface="Candara" panose="020E0502030303020204" pitchFamily="34" charset="0"/>
            </a:endParaRPr>
          </a:p>
        </p:txBody>
      </p:sp>
      <p:sp>
        <p:nvSpPr>
          <p:cNvPr id="2049" name="Nicho realizado &lt;- Interacciones bióticas">
            <a:extLst>
              <a:ext uri="{FF2B5EF4-FFF2-40B4-BE49-F238E27FC236}">
                <a16:creationId xmlns:a16="http://schemas.microsoft.com/office/drawing/2014/main" id="{064CF811-8C66-C9E9-1E4B-84BBF50A9A9D}"/>
              </a:ext>
            </a:extLst>
          </p:cNvPr>
          <p:cNvSpPr txBox="1"/>
          <p:nvPr/>
        </p:nvSpPr>
        <p:spPr>
          <a:xfrm>
            <a:off x="5374515" y="5610370"/>
            <a:ext cx="2022491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rgbClr val="FF0000"/>
                </a:solidFill>
                <a:latin typeface="Candara" panose="020E0502030303020204" pitchFamily="34" charset="0"/>
              </a:rPr>
              <a:t>Factores bióticos</a:t>
            </a:r>
            <a:endParaRPr sz="30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050" name="Nicho…">
            <a:extLst>
              <a:ext uri="{FF2B5EF4-FFF2-40B4-BE49-F238E27FC236}">
                <a16:creationId xmlns:a16="http://schemas.microsoft.com/office/drawing/2014/main" id="{92F49507-39EE-FA5D-ECBD-7EAFFA9FB272}"/>
              </a:ext>
            </a:extLst>
          </p:cNvPr>
          <p:cNvSpPr txBox="1"/>
          <p:nvPr/>
        </p:nvSpPr>
        <p:spPr>
          <a:xfrm>
            <a:off x="7425844" y="3371191"/>
            <a:ext cx="3058928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solidFill>
                  <a:sysClr val="windowText" lastClr="000000"/>
                </a:solidFill>
                <a:latin typeface="Candara" panose="020E0502030303020204" pitchFamily="34" charset="0"/>
              </a:rPr>
              <a:t>Nicho</a:t>
            </a:r>
            <a:r>
              <a:rPr lang="es-ES" sz="2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 realizado</a:t>
            </a:r>
            <a:endParaRPr sz="2400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sp>
        <p:nvSpPr>
          <p:cNvPr id="2051" name="Nicho…">
            <a:extLst>
              <a:ext uri="{FF2B5EF4-FFF2-40B4-BE49-F238E27FC236}">
                <a16:creationId xmlns:a16="http://schemas.microsoft.com/office/drawing/2014/main" id="{CA2EE0A4-69AB-F973-7C6C-A91EB3E37501}"/>
              </a:ext>
            </a:extLst>
          </p:cNvPr>
          <p:cNvSpPr txBox="1"/>
          <p:nvPr/>
        </p:nvSpPr>
        <p:spPr>
          <a:xfrm>
            <a:off x="7425844" y="4114207"/>
            <a:ext cx="3058928" cy="9233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Distribución geográfica</a:t>
            </a:r>
            <a:endParaRPr sz="2400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2053" name="Picture 4" descr="GRUPO DE INVESTIGACIÓN DEL OSO CANTÁBRICO">
            <a:extLst>
              <a:ext uri="{FF2B5EF4-FFF2-40B4-BE49-F238E27FC236}">
                <a16:creationId xmlns:a16="http://schemas.microsoft.com/office/drawing/2014/main" id="{2BD8345D-77C6-E87E-2568-FF7860D6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2" b="94562" l="5424" r="96271">
                        <a14:foregroundMark x1="5593" y1="85498" x2="5593" y2="85498"/>
                        <a14:foregroundMark x1="33729" y1="91843" x2="33729" y2="91843"/>
                        <a14:foregroundMark x1="12712" y1="91541" x2="12712" y2="91541"/>
                        <a14:foregroundMark x1="61017" y1="94864" x2="61017" y2="94864"/>
                        <a14:foregroundMark x1="93559" y1="45317" x2="93559" y2="45317"/>
                        <a14:foregroundMark x1="32034" y1="6344" x2="32034" y2="6344"/>
                        <a14:foregroundMark x1="96271" y1="47432" x2="96271" y2="47432"/>
                        <a14:foregroundMark x1="33559" y1="94562" x2="33559" y2="94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137" y="3722050"/>
            <a:ext cx="772449" cy="4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4" descr="GRUPO DE INVESTIGACIÓN DEL OSO CANTÁBRICO">
            <a:extLst>
              <a:ext uri="{FF2B5EF4-FFF2-40B4-BE49-F238E27FC236}">
                <a16:creationId xmlns:a16="http://schemas.microsoft.com/office/drawing/2014/main" id="{AA9372D5-F786-2253-CF90-C6D5FBD19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2" b="94562" l="5424" r="96271">
                        <a14:foregroundMark x1="5593" y1="85498" x2="5593" y2="85498"/>
                        <a14:foregroundMark x1="33729" y1="91843" x2="33729" y2="91843"/>
                        <a14:foregroundMark x1="12712" y1="91541" x2="12712" y2="91541"/>
                        <a14:foregroundMark x1="61017" y1="94864" x2="61017" y2="94864"/>
                        <a14:foregroundMark x1="93559" y1="45317" x2="93559" y2="45317"/>
                        <a14:foregroundMark x1="32034" y1="6344" x2="32034" y2="6344"/>
                        <a14:foregroundMark x1="96271" y1="47432" x2="96271" y2="47432"/>
                        <a14:foregroundMark x1="33559" y1="94562" x2="33559" y2="94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1510" y="4366171"/>
            <a:ext cx="669874" cy="3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Óvalo">
            <a:extLst>
              <a:ext uri="{FF2B5EF4-FFF2-40B4-BE49-F238E27FC236}">
                <a16:creationId xmlns:a16="http://schemas.microsoft.com/office/drawing/2014/main" id="{607EE2A9-C6F7-8D52-C737-73591BDC7AB3}"/>
              </a:ext>
            </a:extLst>
          </p:cNvPr>
          <p:cNvSpPr/>
          <p:nvPr/>
        </p:nvSpPr>
        <p:spPr>
          <a:xfrm rot="18840000">
            <a:off x="6668202" y="3489789"/>
            <a:ext cx="591177" cy="360343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C85"/>
              </a:gs>
            </a:gsLst>
            <a:path path="circle">
              <a:fillToRect l="37721" t="-19636" r="62278" b="119636"/>
            </a:path>
          </a:gradFill>
          <a:ln w="50800" cap="flat">
            <a:solidFill>
              <a:srgbClr val="FFCC01"/>
            </a:solidFill>
            <a:prstDash val="solid"/>
            <a:round/>
          </a:ln>
          <a:effectLst/>
        </p:spPr>
        <p:txBody>
          <a:bodyPr wrap="square" lIns="92075" tIns="92075" rIns="92075" bIns="92075" numCol="1" anchor="ctr">
            <a:noAutofit/>
          </a:bodyPr>
          <a:lstStyle/>
          <a:p>
            <a:endParaRPr sz="3000">
              <a:latin typeface="Candara" panose="020E050203030302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ABA39C7-1903-F440-9C57-A60F322A81D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  <a:endParaRPr lang="es-ES" sz="3600" dirty="0">
              <a:solidFill>
                <a:srgbClr val="3A67A2"/>
              </a:solidFill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586A01-4E39-3A09-87D6-80238FEDF60F}"/>
              </a:ext>
            </a:extLst>
          </p:cNvPr>
          <p:cNvSpPr txBox="1"/>
          <p:nvPr/>
        </p:nvSpPr>
        <p:spPr>
          <a:xfrm>
            <a:off x="324639" y="997354"/>
            <a:ext cx="3343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Diagrama de BAM</a:t>
            </a:r>
            <a:endParaRPr lang="es-ES" sz="2800" b="1" dirty="0">
              <a:latin typeface="Candara" panose="020E0502030303020204" pitchFamily="34" charset="0"/>
            </a:endParaRPr>
          </a:p>
        </p:txBody>
      </p:sp>
      <p:sp>
        <p:nvSpPr>
          <p:cNvPr id="7" name="Óvalo">
            <a:extLst>
              <a:ext uri="{FF2B5EF4-FFF2-40B4-BE49-F238E27FC236}">
                <a16:creationId xmlns:a16="http://schemas.microsoft.com/office/drawing/2014/main" id="{079BD6DD-633B-7BB9-5EB3-707F33315311}"/>
              </a:ext>
            </a:extLst>
          </p:cNvPr>
          <p:cNvSpPr/>
          <p:nvPr/>
        </p:nvSpPr>
        <p:spPr>
          <a:xfrm>
            <a:off x="1602023" y="1733023"/>
            <a:ext cx="2964322" cy="2799281"/>
          </a:xfrm>
          <a:prstGeom prst="ellipse">
            <a:avLst/>
          </a:prstGeom>
          <a:noFill/>
          <a:ln w="76200" cap="flat">
            <a:solidFill>
              <a:srgbClr val="3366CC"/>
            </a:solidFill>
            <a:prstDash val="solid"/>
            <a:round/>
          </a:ln>
          <a:effectLst/>
        </p:spPr>
        <p:txBody>
          <a:bodyPr wrap="square" lIns="92075" tIns="92075" rIns="92075" bIns="92075" numCol="1" anchor="ctr">
            <a:noAutofit/>
          </a:bodyPr>
          <a:lstStyle/>
          <a:p>
            <a:endParaRPr sz="300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49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049" grpId="0" animBg="1"/>
      <p:bldP spid="2050" grpId="0" animBg="1"/>
      <p:bldP spid="20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Definir objetivos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Técnica a utilizar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Análisis, Interpretación y Aplicaciones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Diseño del flujo de trabajo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Limitaciones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1943AA-5C3B-3181-27D6-97A77FCED4F3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</p:spTree>
    <p:extLst>
      <p:ext uri="{BB962C8B-B14F-4D97-AF65-F5344CB8AC3E}">
        <p14:creationId xmlns:p14="http://schemas.microsoft.com/office/powerpoint/2010/main" val="2352087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Definir objetivos 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D6C0088-B3B3-48D0-F84E-D4899817DC94}"/>
              </a:ext>
            </a:extLst>
          </p:cNvPr>
          <p:cNvSpPr/>
          <p:nvPr/>
        </p:nvSpPr>
        <p:spPr>
          <a:xfrm>
            <a:off x="2043870" y="5799118"/>
            <a:ext cx="6288190" cy="61200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ESCENARIOS FUTUROS Y PASADOS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F89D214-F644-D2DC-6EBB-C75405D3155A}"/>
              </a:ext>
            </a:extLst>
          </p:cNvPr>
          <p:cNvSpPr/>
          <p:nvPr/>
        </p:nvSpPr>
        <p:spPr>
          <a:xfrm>
            <a:off x="792078" y="4452710"/>
            <a:ext cx="3204000" cy="61200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CONSERVACIÓN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DF40237-4858-2EE3-CF51-9A2AEE291DAF}"/>
              </a:ext>
            </a:extLst>
          </p:cNvPr>
          <p:cNvSpPr/>
          <p:nvPr/>
        </p:nvSpPr>
        <p:spPr>
          <a:xfrm>
            <a:off x="6205337" y="3151604"/>
            <a:ext cx="3204000" cy="61200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CONTROL INVASIÓN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020B358-739C-CB26-0568-9C1EC15697C8}"/>
              </a:ext>
            </a:extLst>
          </p:cNvPr>
          <p:cNvSpPr/>
          <p:nvPr/>
        </p:nvSpPr>
        <p:spPr>
          <a:xfrm>
            <a:off x="441870" y="3013696"/>
            <a:ext cx="3204000" cy="61200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CAMBIO CLIMÁTICO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28A1C605-C2E9-44A2-7656-50B255CC7848}"/>
              </a:ext>
            </a:extLst>
          </p:cNvPr>
          <p:cNvSpPr/>
          <p:nvPr/>
        </p:nvSpPr>
        <p:spPr>
          <a:xfrm>
            <a:off x="4409195" y="4245935"/>
            <a:ext cx="3204000" cy="44586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Diseño de áreas protegidas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D4484759-1C5A-749C-644C-992ABE97EFAF}"/>
              </a:ext>
            </a:extLst>
          </p:cNvPr>
          <p:cNvSpPr/>
          <p:nvPr/>
        </p:nvSpPr>
        <p:spPr>
          <a:xfrm>
            <a:off x="4767913" y="4767898"/>
            <a:ext cx="2486564" cy="445861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Conectividad</a:t>
            </a:r>
          </a:p>
        </p:txBody>
      </p:sp>
      <p:sp>
        <p:nvSpPr>
          <p:cNvPr id="16" name="Cerrar llave 15">
            <a:extLst>
              <a:ext uri="{FF2B5EF4-FFF2-40B4-BE49-F238E27FC236}">
                <a16:creationId xmlns:a16="http://schemas.microsoft.com/office/drawing/2014/main" id="{9F797D7A-7756-02A0-299E-7F868B4C1A44}"/>
              </a:ext>
            </a:extLst>
          </p:cNvPr>
          <p:cNvSpPr/>
          <p:nvPr/>
        </p:nvSpPr>
        <p:spPr>
          <a:xfrm>
            <a:off x="3996078" y="4348843"/>
            <a:ext cx="317703" cy="782313"/>
          </a:xfrm>
          <a:prstGeom prst="rightBrace">
            <a:avLst/>
          </a:prstGeom>
          <a:ln w="28575">
            <a:solidFill>
              <a:srgbClr val="978C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85CCE3B7-EFD0-3EB7-919E-E1CCB938273E}"/>
              </a:ext>
            </a:extLst>
          </p:cNvPr>
          <p:cNvSpPr txBox="1"/>
          <p:nvPr/>
        </p:nvSpPr>
        <p:spPr>
          <a:xfrm>
            <a:off x="891307" y="1699771"/>
            <a:ext cx="8372435" cy="10215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tx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AB03435-9766-F774-DD88-A8AC6794F159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</p:spTree>
    <p:extLst>
      <p:ext uri="{BB962C8B-B14F-4D97-AF65-F5344CB8AC3E}">
        <p14:creationId xmlns:p14="http://schemas.microsoft.com/office/powerpoint/2010/main" val="429088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270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     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-  Tipos de datos: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	a) 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Sólo presencia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endParaRPr lang="es-ES" sz="28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43E340-4902-C2B7-86A6-922762FA8252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00685A2-8994-5023-EC28-0382A1A19A64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B8AFDE4-0A59-720F-321E-50A4E0CC9E6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570950" y="2172638"/>
            <a:ext cx="6710419" cy="353935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1D81F47-9FA7-06B7-6A94-E95590AC33FB}"/>
              </a:ext>
            </a:extLst>
          </p:cNvPr>
          <p:cNvSpPr txBox="1"/>
          <p:nvPr/>
        </p:nvSpPr>
        <p:spPr>
          <a:xfrm>
            <a:off x="594051" y="3429000"/>
            <a:ext cx="471818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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Disponibilidad</a:t>
            </a:r>
          </a:p>
          <a:p>
            <a:r>
              <a:rPr lang="es-ES" sz="2800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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Información</a:t>
            </a:r>
          </a:p>
          <a:p>
            <a:pPr marL="914400" lvl="1" indent="-457200"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Precisión</a:t>
            </a:r>
          </a:p>
          <a:p>
            <a:pPr marL="914400" lvl="1" indent="-457200"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Sesgo de muestreo</a:t>
            </a:r>
          </a:p>
          <a:p>
            <a:pPr marL="914400" lvl="1" indent="-457200"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Probabilidad de presencia</a:t>
            </a:r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49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399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     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-  Tipos de datos: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	a) Sólo presencia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	b) Presencia / Ausencia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Ausencia	</a:t>
            </a:r>
          </a:p>
          <a:p>
            <a:pPr>
              <a:lnSpc>
                <a:spcPct val="150000"/>
              </a:lnSpc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43E340-4902-C2B7-86A6-922762FA8252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00685A2-8994-5023-EC28-0382A1A19A64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329E6B-AC3B-F800-F5BF-DBE78D0FFDD5}"/>
              </a:ext>
            </a:extLst>
          </p:cNvPr>
          <p:cNvSpPr txBox="1"/>
          <p:nvPr/>
        </p:nvSpPr>
        <p:spPr>
          <a:xfrm>
            <a:off x="1036426" y="4032091"/>
            <a:ext cx="471818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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Información:</a:t>
            </a:r>
          </a:p>
          <a:p>
            <a:pPr marL="914400" lvl="1" indent="-457200"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Sesgo de muestreo</a:t>
            </a:r>
          </a:p>
          <a:p>
            <a:pPr marL="914400" lvl="1" indent="-457200"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Probabilidad de presencia</a:t>
            </a:r>
          </a:p>
          <a:p>
            <a:r>
              <a:rPr lang="es-ES" sz="2800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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Disponibilidad</a:t>
            </a:r>
          </a:p>
          <a:p>
            <a:pPr marL="914400" lvl="1" indent="-457200"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Falsas ausencias</a:t>
            </a:r>
          </a:p>
          <a:p>
            <a:pPr lvl="1"/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  <a:sym typeface="Wingdings" panose="05000000000000000000" pitchFamily="2" charset="2"/>
            </a:endParaRPr>
          </a:p>
          <a:p>
            <a:pPr marL="914400" lvl="1" indent="-457200">
              <a:buFontTx/>
              <a:buChar char="-"/>
            </a:pPr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C6E0396-50DE-73B4-A847-1D4718841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649" y="2051333"/>
            <a:ext cx="5515098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0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DF3D4A9-2844-E092-167C-1C2D5861A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885" y="2078784"/>
            <a:ext cx="5457667" cy="4140678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399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     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-  Tipos de datos: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	a) Sólo presencia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	b) Presencia / Ausencia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Ausencia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b="1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Pseudo-ausencia</a:t>
            </a:r>
            <a:endParaRPr lang="es-ES" sz="2800" b="1" i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43E340-4902-C2B7-86A6-922762FA8252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00685A2-8994-5023-EC28-0382A1A19A64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7CD95B-0A65-3E27-8250-EDC8135796C8}"/>
              </a:ext>
            </a:extLst>
          </p:cNvPr>
          <p:cNvSpPr txBox="1"/>
          <p:nvPr/>
        </p:nvSpPr>
        <p:spPr>
          <a:xfrm>
            <a:off x="1105676" y="4779216"/>
            <a:ext cx="654698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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Fáciles de obtener</a:t>
            </a:r>
          </a:p>
          <a:p>
            <a:r>
              <a:rPr lang="es-ES" sz="2800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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Fiabilidad</a:t>
            </a:r>
          </a:p>
          <a:p>
            <a:pPr marL="914400" lvl="1" indent="-457200"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No son reales (criterio ecológico…)</a:t>
            </a:r>
          </a:p>
          <a:p>
            <a:pPr marL="914400" lvl="1" indent="-457200"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Sesgo de muestreo</a:t>
            </a:r>
          </a:p>
          <a:p>
            <a:pPr lvl="1"/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  <a:sym typeface="Wingdings" panose="05000000000000000000" pitchFamily="2" charset="2"/>
            </a:endParaRPr>
          </a:p>
          <a:p>
            <a:pPr marL="914400" lvl="1" indent="-457200">
              <a:buFontTx/>
              <a:buChar char="-"/>
            </a:pPr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82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464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     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-  Tipos de datos: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	a) Sólo presencia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	b) Presencia / Ausencia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Ausencia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Pseudo-ausencia</a:t>
            </a: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b="1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Background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43E340-4902-C2B7-86A6-922762FA8252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00685A2-8994-5023-EC28-0382A1A19A64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09CE1E-95FB-C9CB-A9D7-26F2F86BE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885" y="2078784"/>
            <a:ext cx="5457667" cy="414067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FB8B6B0-0E3A-7F95-39BF-09842994AFAF}"/>
              </a:ext>
            </a:extLst>
          </p:cNvPr>
          <p:cNvSpPr txBox="1"/>
          <p:nvPr/>
        </p:nvSpPr>
        <p:spPr>
          <a:xfrm>
            <a:off x="1116562" y="5398087"/>
            <a:ext cx="65469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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Fáciles de obtener</a:t>
            </a:r>
          </a:p>
          <a:p>
            <a:r>
              <a:rPr lang="es-ES" sz="2800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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No apto para todas las metodologías</a:t>
            </a:r>
          </a:p>
        </p:txBody>
      </p:sp>
    </p:spTree>
    <p:extLst>
      <p:ext uri="{BB962C8B-B14F-4D97-AF65-F5344CB8AC3E}">
        <p14:creationId xmlns:p14="http://schemas.microsoft.com/office/powerpoint/2010/main" val="2014161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464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     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-  Tipos de datos: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	a) Sólo presencia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	b) Presencia / Ausencia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Ausencia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Pseudo-ausencia</a:t>
            </a: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Background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endParaRPr lang="es-ES" sz="28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43E340-4902-C2B7-86A6-922762FA8252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00685A2-8994-5023-EC28-0382A1A19A64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329E6B-AC3B-F800-F5BF-DBE78D0FFDD5}"/>
              </a:ext>
            </a:extLst>
          </p:cNvPr>
          <p:cNvSpPr txBox="1"/>
          <p:nvPr/>
        </p:nvSpPr>
        <p:spPr>
          <a:xfrm>
            <a:off x="1337194" y="5472693"/>
            <a:ext cx="8183723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¡SISTEMA DE REFERENCIA!</a:t>
            </a:r>
            <a:endParaRPr lang="es-ES" sz="4800" b="1" dirty="0">
              <a:solidFill>
                <a:schemeClr val="accent5"/>
              </a:solidFill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583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4078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a)  Tamaño de muestra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b)  Sesgos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c)  Autocorrelación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d)  Escala</a:t>
            </a:r>
          </a:p>
          <a:p>
            <a:pPr>
              <a:lnSpc>
                <a:spcPct val="150000"/>
              </a:lnSpc>
            </a:pP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733D2A-E737-DA6C-4EB7-6592601E5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294" y="2416989"/>
            <a:ext cx="6241335" cy="39913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54F15CF-5C42-091B-4F33-5B2A14E41F66}"/>
              </a:ext>
            </a:extLst>
          </p:cNvPr>
          <p:cNvSpPr txBox="1"/>
          <p:nvPr/>
        </p:nvSpPr>
        <p:spPr>
          <a:xfrm>
            <a:off x="397329" y="6398206"/>
            <a:ext cx="8420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Candara" panose="020E0502030303020204" pitchFamily="34" charset="0"/>
              </a:rPr>
              <a:t>Fernández-López, Acevedo &amp; </a:t>
            </a:r>
            <a:r>
              <a:rPr lang="es-ES" sz="1200" dirty="0" err="1">
                <a:latin typeface="Candara" panose="020E0502030303020204" pitchFamily="34" charset="0"/>
              </a:rPr>
              <a:t>Gimenez</a:t>
            </a:r>
            <a:r>
              <a:rPr lang="es-ES" sz="1200" dirty="0">
                <a:latin typeface="Candara" panose="020E0502030303020204" pitchFamily="34" charset="0"/>
              </a:rPr>
              <a:t> (2023). La unión hace la fuerza: modelos de distribución de especies integrando diferentes fuentes de datos: . Ecosistemas, 32(1), 2527.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810B4E-D089-6A49-7AFA-9086CB4FF3AA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EFF86AD-FB9C-357F-6B01-A5FA6C15DB68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</p:spTree>
    <p:extLst>
      <p:ext uri="{BB962C8B-B14F-4D97-AF65-F5344CB8AC3E}">
        <p14:creationId xmlns:p14="http://schemas.microsoft.com/office/powerpoint/2010/main" val="1101902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00EACCC-3643-D1E0-FE61-25BAFC326937}"/>
              </a:ext>
            </a:extLst>
          </p:cNvPr>
          <p:cNvSpPr txBox="1"/>
          <p:nvPr/>
        </p:nvSpPr>
        <p:spPr>
          <a:xfrm>
            <a:off x="1007997" y="684571"/>
            <a:ext cx="9479028" cy="508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Distribución de las especies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Nicho ecológico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Proceso de modelado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Preparación de variables y presencias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DB195C-E724-F14C-F4FD-F2BAF838BFAA}"/>
              </a:ext>
            </a:extLst>
          </p:cNvPr>
          <p:cNvSpPr txBox="1"/>
          <p:nvPr/>
        </p:nvSpPr>
        <p:spPr>
          <a:xfrm>
            <a:off x="550506" y="3059182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</a:t>
            </a:r>
            <a:endParaRPr lang="es-ES" sz="36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28F213-ADA5-C93D-7AB0-66C92B751A5F}"/>
              </a:ext>
            </a:extLst>
          </p:cNvPr>
          <p:cNvSpPr txBox="1"/>
          <p:nvPr/>
        </p:nvSpPr>
        <p:spPr>
          <a:xfrm>
            <a:off x="550506" y="5104368"/>
            <a:ext cx="7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</a:t>
            </a:r>
            <a:endParaRPr lang="es-ES" sz="3600" b="1" dirty="0"/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79F38669-A30D-CA15-7F5B-EBC58DBF5C04}"/>
              </a:ext>
            </a:extLst>
          </p:cNvPr>
          <p:cNvSpPr/>
          <p:nvPr/>
        </p:nvSpPr>
        <p:spPr>
          <a:xfrm>
            <a:off x="1156994" y="1800547"/>
            <a:ext cx="205274" cy="3182263"/>
          </a:xfrm>
          <a:prstGeom prst="leftBrace">
            <a:avLst/>
          </a:prstGeom>
          <a:ln w="38100">
            <a:solidFill>
              <a:srgbClr val="3A6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B124C799-551F-88A1-764A-52C1418D3EF0}"/>
              </a:ext>
            </a:extLst>
          </p:cNvPr>
          <p:cNvSpPr/>
          <p:nvPr/>
        </p:nvSpPr>
        <p:spPr>
          <a:xfrm>
            <a:off x="1160397" y="5077781"/>
            <a:ext cx="201871" cy="646332"/>
          </a:xfrm>
          <a:prstGeom prst="leftBrace">
            <a:avLst/>
          </a:prstGeom>
          <a:ln w="38100">
            <a:solidFill>
              <a:srgbClr val="3A6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9417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B5C1BA1-15A8-8516-4B2E-4C6B060CF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549" y="2286557"/>
            <a:ext cx="5323224" cy="4323952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378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a)  Tamaño de muestra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Cuanto mayor (y de calidad), mejor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&lt; 10 datos sólo presencia:</a:t>
            </a:r>
          </a:p>
          <a:p>
            <a:pPr lvl="2"/>
            <a:r>
              <a:rPr lang="es-ES" sz="28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Leave-one-out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810B4E-D089-6A49-7AFA-9086CB4FF3AA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EFF86AD-FB9C-357F-6B01-A5FA6C15DB68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FCA3C4-6C29-0988-9409-0AE1AAD35A0B}"/>
              </a:ext>
            </a:extLst>
          </p:cNvPr>
          <p:cNvSpPr txBox="1"/>
          <p:nvPr/>
        </p:nvSpPr>
        <p:spPr>
          <a:xfrm>
            <a:off x="1668234" y="4005943"/>
            <a:ext cx="4318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latin typeface="Candara" panose="020E0502030303020204" pitchFamily="34" charset="0"/>
              </a:rPr>
              <a:t>Shcheglovitova</a:t>
            </a:r>
            <a:r>
              <a:rPr lang="es-ES" sz="1200" dirty="0">
                <a:latin typeface="Candara" panose="020E0502030303020204" pitchFamily="34" charset="0"/>
              </a:rPr>
              <a:t> &amp; Anderson (2013). </a:t>
            </a:r>
            <a:r>
              <a:rPr lang="es-ES" sz="1200" dirty="0" err="1">
                <a:latin typeface="Candara" panose="020E0502030303020204" pitchFamily="34" charset="0"/>
              </a:rPr>
              <a:t>Estimating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optimal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complexity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for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ecological</a:t>
            </a:r>
            <a:r>
              <a:rPr lang="es-ES" sz="1200" dirty="0">
                <a:latin typeface="Candara" panose="020E0502030303020204" pitchFamily="34" charset="0"/>
              </a:rPr>
              <a:t> niche </a:t>
            </a:r>
            <a:r>
              <a:rPr lang="es-ES" sz="1200" dirty="0" err="1">
                <a:latin typeface="Candara" panose="020E0502030303020204" pitchFamily="34" charset="0"/>
              </a:rPr>
              <a:t>models</a:t>
            </a:r>
            <a:r>
              <a:rPr lang="es-ES" sz="1200" dirty="0">
                <a:latin typeface="Candara" panose="020E0502030303020204" pitchFamily="34" charset="0"/>
              </a:rPr>
              <a:t>: a </a:t>
            </a:r>
            <a:r>
              <a:rPr lang="es-ES" sz="1200" dirty="0" err="1">
                <a:latin typeface="Candara" panose="020E0502030303020204" pitchFamily="34" charset="0"/>
              </a:rPr>
              <a:t>jackknife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approach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for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species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with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small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sample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sizes</a:t>
            </a:r>
            <a:r>
              <a:rPr lang="es-ES" sz="1200" dirty="0">
                <a:latin typeface="Candara" panose="020E0502030303020204" pitchFamily="34" charset="0"/>
              </a:rPr>
              <a:t>. </a:t>
            </a:r>
            <a:r>
              <a:rPr lang="es-ES" sz="1200" dirty="0" err="1">
                <a:latin typeface="Candara" panose="020E0502030303020204" pitchFamily="34" charset="0"/>
              </a:rPr>
              <a:t>Ecological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Modelling</a:t>
            </a:r>
            <a:r>
              <a:rPr lang="es-ES" sz="1200" dirty="0">
                <a:latin typeface="Candara" panose="020E0502030303020204" pitchFamily="34" charset="0"/>
              </a:rPr>
              <a:t>, 269, 9-17.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33927D-69DD-75FA-5652-7B3E0E228894}"/>
              </a:ext>
            </a:extLst>
          </p:cNvPr>
          <p:cNvSpPr txBox="1"/>
          <p:nvPr/>
        </p:nvSpPr>
        <p:spPr>
          <a:xfrm>
            <a:off x="380891" y="6560498"/>
            <a:ext cx="90016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Candara" panose="020E0502030303020204" pitchFamily="34" charset="0"/>
              </a:rPr>
              <a:t>Wisz</a:t>
            </a:r>
            <a:r>
              <a:rPr lang="en-US" sz="1200" dirty="0">
                <a:latin typeface="Candara" panose="020E0502030303020204" pitchFamily="34" charset="0"/>
              </a:rPr>
              <a:t> et. al, 2008. Effects of sample size on the performance of species distribution models. Diversity and distributions, 14(5), 763-773.</a:t>
            </a:r>
            <a:endParaRPr lang="es-ES" sz="1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00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pic>
        <p:nvPicPr>
          <p:cNvPr id="5" name="Picture 4" descr="El leopardo de las nieves, amenazado por ganaderos y furtivos">
            <a:extLst>
              <a:ext uri="{FF2B5EF4-FFF2-40B4-BE49-F238E27FC236}">
                <a16:creationId xmlns:a16="http://schemas.microsoft.com/office/drawing/2014/main" id="{1B1B2659-882A-E3C5-FCE7-513948BB3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3" r="9018"/>
          <a:stretch/>
        </p:blipFill>
        <p:spPr bwMode="auto">
          <a:xfrm>
            <a:off x="8108542" y="5203325"/>
            <a:ext cx="2054051" cy="14202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ica pica, Urraca, Guía de aves en Waste Magazine">
            <a:extLst>
              <a:ext uri="{FF2B5EF4-FFF2-40B4-BE49-F238E27FC236}">
                <a16:creationId xmlns:a16="http://schemas.microsoft.com/office/drawing/2014/main" id="{1B7BF93F-BB94-1511-D0DA-0910CCEF9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r="4753"/>
          <a:stretch/>
        </p:blipFill>
        <p:spPr bwMode="auto">
          <a:xfrm>
            <a:off x="4113547" y="5451446"/>
            <a:ext cx="1313310" cy="11721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Viceroy vs. Monarch | Naturally Curious with Mary Holland">
            <a:extLst>
              <a:ext uri="{FF2B5EF4-FFF2-40B4-BE49-F238E27FC236}">
                <a16:creationId xmlns:a16="http://schemas.microsoft.com/office/drawing/2014/main" id="{0DA0BEBF-057E-64FC-910E-D60F7DBE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1" y="5569129"/>
            <a:ext cx="3349029" cy="11721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This pitch-black fish has a disappearing act scientists just solved - CNN">
            <a:extLst>
              <a:ext uri="{FF2B5EF4-FFF2-40B4-BE49-F238E27FC236}">
                <a16:creationId xmlns:a16="http://schemas.microsoft.com/office/drawing/2014/main" id="{F8B5E2F0-CA66-00E3-D043-D29CF95B9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4145"/>
          <a:stretch/>
        </p:blipFill>
        <p:spPr bwMode="auto">
          <a:xfrm>
            <a:off x="5775649" y="5346712"/>
            <a:ext cx="2021750" cy="12768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727C575-7813-50A6-B243-121F84C535D9}"/>
              </a:ext>
            </a:extLst>
          </p:cNvPr>
          <p:cNvSpPr txBox="1"/>
          <p:nvPr/>
        </p:nvSpPr>
        <p:spPr>
          <a:xfrm>
            <a:off x="562247" y="2352212"/>
            <a:ext cx="2971080" cy="3004027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u="sng" dirty="0">
                <a:latin typeface="Candara" panose="020E0502030303020204" pitchFamily="34" charset="0"/>
              </a:rPr>
              <a:t>Taxonomía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Observador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Llamativas/comunes</a:t>
            </a:r>
            <a:endParaRPr lang="es-ES" sz="1600" dirty="0">
              <a:latin typeface="Candara" panose="020E0502030303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Diurnas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Grandes/móviles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Similares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Reconocibles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C2335E1-32D3-C6C1-0DF9-D6C563528ED3}"/>
              </a:ext>
            </a:extLst>
          </p:cNvPr>
          <p:cNvSpPr txBox="1"/>
          <p:nvPr/>
        </p:nvSpPr>
        <p:spPr>
          <a:xfrm>
            <a:off x="289540" y="821050"/>
            <a:ext cx="9796851" cy="1410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b)  Sesgos (especie)</a:t>
            </a:r>
            <a:endParaRPr lang="es-ES" sz="3200" b="1" i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1E0C283-4318-BE3F-4CD7-ED20A0013144}"/>
              </a:ext>
            </a:extLst>
          </p:cNvPr>
          <p:cNvSpPr txBox="1"/>
          <p:nvPr/>
        </p:nvSpPr>
        <p:spPr>
          <a:xfrm>
            <a:off x="6173167" y="2340312"/>
            <a:ext cx="5235646" cy="1798954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u="sng" dirty="0">
                <a:latin typeface="Candara" panose="020E0502030303020204" pitchFamily="34" charset="0"/>
              </a:rPr>
              <a:t>Comportamiento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Especialista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Detectabilidad </a:t>
            </a:r>
            <a:r>
              <a:rPr lang="es-ES" sz="1600" dirty="0">
                <a:latin typeface="Candara" panose="020E0502030303020204" pitchFamily="34" charset="0"/>
              </a:rPr>
              <a:t>(tímidas, camuflaje)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Edad/estado </a:t>
            </a:r>
            <a:r>
              <a:rPr lang="es-ES" sz="1600" dirty="0">
                <a:latin typeface="Candara" panose="020E0502030303020204" pitchFamily="34" charset="0"/>
              </a:rPr>
              <a:t>(larvas/adulto; flor/fruto)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53101E-9E8C-D68D-8759-5146CF270DEC}"/>
              </a:ext>
            </a:extLst>
          </p:cNvPr>
          <p:cNvSpPr txBox="1"/>
          <p:nvPr/>
        </p:nvSpPr>
        <p:spPr>
          <a:xfrm>
            <a:off x="3212426" y="2338009"/>
            <a:ext cx="3829495" cy="2588529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u="sng" dirty="0">
                <a:latin typeface="Candara" panose="020E0502030303020204" pitchFamily="34" charset="0"/>
              </a:rPr>
              <a:t>Distribución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Hábitat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Estado de conservación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Raras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dirty="0">
                <a:latin typeface="Candara" panose="020E0502030303020204" pitchFamily="34" charset="0"/>
              </a:rPr>
              <a:t>Zonas accesibles o                          más visitadas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2E2D2E-5242-433A-4D3D-22EC938FF478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D21EF8A-5591-E34E-974C-6B6A24BCE5DA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</p:spTree>
    <p:extLst>
      <p:ext uri="{BB962C8B-B14F-4D97-AF65-F5344CB8AC3E}">
        <p14:creationId xmlns:p14="http://schemas.microsoft.com/office/powerpoint/2010/main" val="3947295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2E2D2E-5242-433A-4D3D-22EC938FF478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D21EF8A-5591-E34E-974C-6B6A24BCE5DA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08A6A0C-3F31-EDA1-77E0-3D495F299CAE}"/>
              </a:ext>
            </a:extLst>
          </p:cNvPr>
          <p:cNvSpPr txBox="1"/>
          <p:nvPr/>
        </p:nvSpPr>
        <p:spPr>
          <a:xfrm>
            <a:off x="802964" y="2268829"/>
            <a:ext cx="11012408" cy="336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latin typeface="Candara" panose="020E0502030303020204" pitchFamily="34" charset="0"/>
              </a:rPr>
              <a:t>Sesgo y esfuerzo de muestreo </a:t>
            </a:r>
            <a:r>
              <a:rPr lang="es-ES" dirty="0">
                <a:latin typeface="Candara" panose="020E0502030303020204" pitchFamily="34" charset="0"/>
              </a:rPr>
              <a:t>(agrupamientos, lugares más visitados o accesibles)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ndara" panose="020E0502030303020204" pitchFamily="34" charset="0"/>
              </a:rPr>
              <a:t>Posición desviada </a:t>
            </a:r>
            <a:r>
              <a:rPr lang="es-ES" dirty="0">
                <a:latin typeface="Candara" panose="020E0502030303020204" pitchFamily="34" charset="0"/>
              </a:rPr>
              <a:t>(GPS)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ndara" panose="020E0502030303020204" pitchFamily="34" charset="0"/>
              </a:rPr>
              <a:t>Localización incorrecta </a:t>
            </a:r>
            <a:r>
              <a:rPr lang="es-ES" dirty="0">
                <a:latin typeface="Candara" panose="020E0502030303020204" pitchFamily="34" charset="0"/>
              </a:rPr>
              <a:t>(ciencia ciudadana, GPS)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ndara" panose="020E0502030303020204" pitchFamily="34" charset="0"/>
              </a:rPr>
              <a:t>Comportamiento específico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ndara" panose="020E0502030303020204" pitchFamily="34" charset="0"/>
              </a:rPr>
              <a:t>Avances tecnológicos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ndara" panose="020E0502030303020204" pitchFamily="34" charset="0"/>
              </a:rPr>
              <a:t>Disponibilidad de hábitat/recursos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ndara" panose="020E0502030303020204" pitchFamily="34" charset="0"/>
              </a:rPr>
              <a:t>Disponibilidad temporal de datos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7E6780-BC63-A597-EFC4-6F613F7F18BC}"/>
              </a:ext>
            </a:extLst>
          </p:cNvPr>
          <p:cNvSpPr txBox="1"/>
          <p:nvPr/>
        </p:nvSpPr>
        <p:spPr>
          <a:xfrm>
            <a:off x="1695097" y="5507550"/>
            <a:ext cx="7757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200" dirty="0">
                <a:latin typeface="Candara" panose="020E0502030303020204" pitchFamily="34" charset="0"/>
              </a:rPr>
              <a:t>Cada especie y cada fuente de datos</a:t>
            </a:r>
          </a:p>
          <a:p>
            <a:pPr algn="r"/>
            <a:r>
              <a:rPr lang="es-ES" sz="2200" dirty="0">
                <a:latin typeface="Candara" panose="020E0502030303020204" pitchFamily="34" charset="0"/>
              </a:rPr>
              <a:t>pueden implicar diferentes errores…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19BC11-2011-E438-6A10-0C717E8B43E8}"/>
              </a:ext>
            </a:extLst>
          </p:cNvPr>
          <p:cNvSpPr txBox="1"/>
          <p:nvPr/>
        </p:nvSpPr>
        <p:spPr>
          <a:xfrm>
            <a:off x="6008703" y="2931898"/>
            <a:ext cx="404057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</a:rPr>
              <a:t>¿Dónde va la gente?</a:t>
            </a:r>
            <a:endParaRPr lang="es-ES" sz="2000" dirty="0">
              <a:latin typeface="Candara" panose="020E05020303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14915BA-E121-561E-0551-FF47B98BA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670" y="3667654"/>
            <a:ext cx="2014699" cy="167616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F6F7E3D-84B0-F68C-39F7-842D62B65911}"/>
              </a:ext>
            </a:extLst>
          </p:cNvPr>
          <p:cNvSpPr txBox="1"/>
          <p:nvPr/>
        </p:nvSpPr>
        <p:spPr>
          <a:xfrm>
            <a:off x="5902702" y="3898757"/>
            <a:ext cx="2779986" cy="93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err="1">
                <a:latin typeface="Candara" panose="020E0502030303020204" pitchFamily="34" charset="0"/>
              </a:rPr>
              <a:t>Nº</a:t>
            </a:r>
            <a:r>
              <a:rPr lang="es-ES" dirty="0">
                <a:latin typeface="Candara" panose="020E0502030303020204" pitchFamily="34" charset="0"/>
              </a:rPr>
              <a:t> observaciones</a:t>
            </a:r>
          </a:p>
          <a:p>
            <a:pPr algn="r"/>
            <a:r>
              <a:rPr lang="es-ES" dirty="0">
                <a:latin typeface="Candara" panose="020E0502030303020204" pitchFamily="34" charset="0"/>
              </a:rPr>
              <a:t>por cuadrícula </a:t>
            </a:r>
          </a:p>
          <a:p>
            <a:pPr algn="r">
              <a:lnSpc>
                <a:spcPct val="150000"/>
              </a:lnSpc>
            </a:pPr>
            <a:r>
              <a:rPr lang="es-ES" sz="1400" b="1" dirty="0">
                <a:latin typeface="Candara" panose="020E0502030303020204" pitchFamily="34" charset="0"/>
              </a:rPr>
              <a:t>www.inaturalist.org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325A2DB-A567-B5E2-C5CA-A40B1EFCB125}"/>
              </a:ext>
            </a:extLst>
          </p:cNvPr>
          <p:cNvSpPr txBox="1"/>
          <p:nvPr/>
        </p:nvSpPr>
        <p:spPr>
          <a:xfrm>
            <a:off x="1363600" y="6248667"/>
            <a:ext cx="7757587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dirty="0">
                <a:latin typeface="Candara" panose="020E0502030303020204" pitchFamily="34" charset="0"/>
              </a:rPr>
              <a:t>Investigación, colecciones (museos), ciencia ciudadana, datos públicos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040A0F4-1CB1-B62C-23F7-6A4B7ACC7A32}"/>
              </a:ext>
            </a:extLst>
          </p:cNvPr>
          <p:cNvSpPr txBox="1"/>
          <p:nvPr/>
        </p:nvSpPr>
        <p:spPr>
          <a:xfrm>
            <a:off x="289540" y="821050"/>
            <a:ext cx="9796851" cy="1410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b)  Sesgos (observador)</a:t>
            </a:r>
            <a:endParaRPr lang="es-ES" sz="3200" b="1" i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2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464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Autocorrelación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Independencia de las observaciones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Puntos cercanos = mismas características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Ampliar distancia entre puntos (</a:t>
            </a:r>
            <a:r>
              <a:rPr lang="es-ES" sz="28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thinning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)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Una localización por celda</a:t>
            </a: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>
              <a:lnSpc>
                <a:spcPct val="150000"/>
              </a:lnSpc>
            </a:pPr>
            <a:endParaRPr lang="es-ES" sz="2800" b="1" i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810B4E-D089-6A49-7AFA-9086CB4FF3AA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EFF86AD-FB9C-357F-6B01-A5FA6C15DB68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</p:spTree>
    <p:extLst>
      <p:ext uri="{BB962C8B-B14F-4D97-AF65-F5344CB8AC3E}">
        <p14:creationId xmlns:p14="http://schemas.microsoft.com/office/powerpoint/2010/main" val="277792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3432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d)  Escala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Precisión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s-ES" sz="2800" b="1" i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>
              <a:lnSpc>
                <a:spcPct val="150000"/>
              </a:lnSpc>
            </a:pP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810B4E-D089-6A49-7AFA-9086CB4FF3AA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EFF86AD-FB9C-357F-6B01-A5FA6C15DB68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2BF283-179A-7045-176A-04EAAA43A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743" y="2025462"/>
            <a:ext cx="4169229" cy="41851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F8D09EC-A19D-A3F9-5A57-299765C3A285}"/>
              </a:ext>
            </a:extLst>
          </p:cNvPr>
          <p:cNvSpPr txBox="1"/>
          <p:nvPr/>
        </p:nvSpPr>
        <p:spPr>
          <a:xfrm>
            <a:off x="460396" y="6398281"/>
            <a:ext cx="8587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 err="1">
                <a:latin typeface="Candara" panose="020E0502030303020204" pitchFamily="34" charset="0"/>
              </a:rPr>
              <a:t>Gábor</a:t>
            </a:r>
            <a:r>
              <a:rPr lang="es-ES" sz="1200" dirty="0">
                <a:latin typeface="Candara" panose="020E0502030303020204" pitchFamily="34" charset="0"/>
              </a:rPr>
              <a:t> et al. (2023). </a:t>
            </a:r>
            <a:r>
              <a:rPr lang="es-ES" sz="1200" dirty="0" err="1">
                <a:latin typeface="Candara" panose="020E0502030303020204" pitchFamily="34" charset="0"/>
              </a:rPr>
              <a:t>Species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distribution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models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affected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by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positional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uncertainty</a:t>
            </a:r>
            <a:r>
              <a:rPr lang="es-ES" sz="1200" dirty="0">
                <a:latin typeface="Candara" panose="020E0502030303020204" pitchFamily="34" charset="0"/>
              </a:rPr>
              <a:t> in </a:t>
            </a:r>
            <a:r>
              <a:rPr lang="es-ES" sz="1200" dirty="0" err="1">
                <a:latin typeface="Candara" panose="020E0502030303020204" pitchFamily="34" charset="0"/>
              </a:rPr>
              <a:t>species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occurrences</a:t>
            </a:r>
            <a:r>
              <a:rPr lang="es-ES" sz="1200" dirty="0">
                <a:latin typeface="Candara" panose="020E0502030303020204" pitchFamily="34" charset="0"/>
              </a:rPr>
              <a:t> can </a:t>
            </a:r>
            <a:r>
              <a:rPr lang="es-ES" sz="1200" dirty="0" err="1">
                <a:latin typeface="Candara" panose="020E0502030303020204" pitchFamily="34" charset="0"/>
              </a:rPr>
              <a:t>still</a:t>
            </a:r>
            <a:r>
              <a:rPr lang="es-ES" sz="1200" dirty="0">
                <a:latin typeface="Candara" panose="020E0502030303020204" pitchFamily="34" charset="0"/>
              </a:rPr>
              <a:t> be </a:t>
            </a:r>
            <a:r>
              <a:rPr lang="es-ES" sz="1200" dirty="0" err="1">
                <a:latin typeface="Candara" panose="020E0502030303020204" pitchFamily="34" charset="0"/>
              </a:rPr>
              <a:t>ecologically</a:t>
            </a:r>
            <a:r>
              <a:rPr lang="es-ES" sz="1200" dirty="0">
                <a:latin typeface="Candara" panose="020E0502030303020204" pitchFamily="34" charset="0"/>
              </a:rPr>
              <a:t> interpretable. </a:t>
            </a:r>
            <a:r>
              <a:rPr lang="es-ES" sz="1200" dirty="0" err="1">
                <a:latin typeface="Candara" panose="020E0502030303020204" pitchFamily="34" charset="0"/>
              </a:rPr>
              <a:t>Ecography</a:t>
            </a:r>
            <a:r>
              <a:rPr lang="es-ES" sz="1200" dirty="0">
                <a:latin typeface="Candara" panose="020E0502030303020204" pitchFamily="34" charset="0"/>
              </a:rPr>
              <a:t>, e06358.</a:t>
            </a:r>
          </a:p>
        </p:txBody>
      </p:sp>
    </p:spTree>
    <p:extLst>
      <p:ext uri="{BB962C8B-B14F-4D97-AF65-F5344CB8AC3E}">
        <p14:creationId xmlns:p14="http://schemas.microsoft.com/office/powerpoint/2010/main" val="1258026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C810B4E-D089-6A49-7AFA-9086CB4FF3AA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EFF86AD-FB9C-357F-6B01-A5FA6C15DB68}"/>
              </a:ext>
            </a:extLst>
          </p:cNvPr>
          <p:cNvSpPr txBox="1"/>
          <p:nvPr/>
        </p:nvSpPr>
        <p:spPr>
          <a:xfrm>
            <a:off x="5775649" y="920252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A18B003-361E-22B0-98A1-0DB22E76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99" y="3524226"/>
            <a:ext cx="10413333" cy="28703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F832958-D25A-5E86-BA67-799044F4B176}"/>
              </a:ext>
            </a:extLst>
          </p:cNvPr>
          <p:cNvSpPr txBox="1"/>
          <p:nvPr/>
        </p:nvSpPr>
        <p:spPr>
          <a:xfrm>
            <a:off x="398398" y="6436945"/>
            <a:ext cx="84211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Moudrý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et al. (2023).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Scale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mismatches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between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predictor and response variables in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species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distribution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modelling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: A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review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of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practices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for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appropriate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grain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selection</a:t>
            </a:r>
            <a:r>
              <a:rPr lang="es-ES" sz="11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. </a:t>
            </a:r>
            <a:r>
              <a:rPr lang="es-ES" sz="11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Progress</a:t>
            </a:r>
            <a:r>
              <a:rPr lang="es-ES" sz="11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in </a:t>
            </a:r>
            <a:r>
              <a:rPr lang="es-ES" sz="11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Physical</a:t>
            </a:r>
            <a:r>
              <a:rPr lang="es-ES" sz="11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1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Geography</a:t>
            </a:r>
            <a:r>
              <a:rPr lang="es-ES" sz="11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es-ES" sz="11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Earth</a:t>
            </a:r>
            <a:r>
              <a:rPr lang="es-ES" sz="11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and </a:t>
            </a:r>
            <a:r>
              <a:rPr lang="es-ES" sz="11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Environment</a:t>
            </a:r>
            <a:r>
              <a:rPr lang="es-ES" sz="1100" dirty="0">
                <a:solidFill>
                  <a:srgbClr val="222222"/>
                </a:solidFill>
                <a:latin typeface="Candara" panose="020E0502030303020204" pitchFamily="34" charset="0"/>
              </a:rPr>
              <a:t>.</a:t>
            </a:r>
            <a:endParaRPr lang="es-ES" sz="1100" dirty="0">
              <a:latin typeface="Candara" panose="020E050203030302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EEC5C07-DA93-4FDA-A6D1-166F26BE0961}"/>
              </a:ext>
            </a:extLst>
          </p:cNvPr>
          <p:cNvSpPr txBox="1"/>
          <p:nvPr/>
        </p:nvSpPr>
        <p:spPr>
          <a:xfrm>
            <a:off x="289540" y="821050"/>
            <a:ext cx="9796851" cy="270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Especies y presencias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d)  Escala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Precisión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Presencias vs. variables</a:t>
            </a:r>
          </a:p>
        </p:txBody>
      </p:sp>
    </p:spTree>
    <p:extLst>
      <p:ext uri="{BB962C8B-B14F-4D97-AF65-F5344CB8AC3E}">
        <p14:creationId xmlns:p14="http://schemas.microsoft.com/office/powerpoint/2010/main" val="2742408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334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pPr>
              <a:lnSpc>
                <a:spcPct val="150000"/>
              </a:lnSpc>
            </a:pP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a)  Disponibilidad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b)  Selección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c)  Resolución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e)  Correlación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</p:spTree>
    <p:extLst>
      <p:ext uri="{BB962C8B-B14F-4D97-AF65-F5344CB8AC3E}">
        <p14:creationId xmlns:p14="http://schemas.microsoft.com/office/powerpoint/2010/main" val="791716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4" name="Nicho realizado &lt;- Interacciones bióticas">
            <a:extLst>
              <a:ext uri="{FF2B5EF4-FFF2-40B4-BE49-F238E27FC236}">
                <a16:creationId xmlns:a16="http://schemas.microsoft.com/office/drawing/2014/main" id="{53EB60F6-A2F5-B146-6411-4336CB8B9CBB}"/>
              </a:ext>
            </a:extLst>
          </p:cNvPr>
          <p:cNvSpPr txBox="1"/>
          <p:nvPr/>
        </p:nvSpPr>
        <p:spPr>
          <a:xfrm>
            <a:off x="888545" y="2170488"/>
            <a:ext cx="3063681" cy="20313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u="sng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Topográficas (MDE)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Altitud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Pendiente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Relieve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Orientación</a:t>
            </a:r>
            <a:endParaRPr sz="2400" i="1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AF2347B-F827-A7C7-B05B-8E952CE5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3" y="6186335"/>
            <a:ext cx="4860000" cy="66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icho realizado &lt;- Interacciones bióticas">
            <a:extLst>
              <a:ext uri="{FF2B5EF4-FFF2-40B4-BE49-F238E27FC236}">
                <a16:creationId xmlns:a16="http://schemas.microsoft.com/office/drawing/2014/main" id="{5AA3E0A5-17C3-726F-787C-6A446FCEC828}"/>
              </a:ext>
            </a:extLst>
          </p:cNvPr>
          <p:cNvSpPr txBox="1"/>
          <p:nvPr/>
        </p:nvSpPr>
        <p:spPr>
          <a:xfrm>
            <a:off x="4177398" y="2398316"/>
            <a:ext cx="3063681" cy="31393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u="sng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Hábitat (CORINE)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Bosque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Cultivo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Prado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Matorral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Playa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Roca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Agua (ríos, lagos)</a:t>
            </a:r>
            <a:endParaRPr sz="2400" i="1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Nicho realizado &lt;- Interacciones bióticas">
            <a:extLst>
              <a:ext uri="{FF2B5EF4-FFF2-40B4-BE49-F238E27FC236}">
                <a16:creationId xmlns:a16="http://schemas.microsoft.com/office/drawing/2014/main" id="{892D0211-D4CC-8817-BD5B-99D3A915F74A}"/>
              </a:ext>
            </a:extLst>
          </p:cNvPr>
          <p:cNvSpPr txBox="1"/>
          <p:nvPr/>
        </p:nvSpPr>
        <p:spPr>
          <a:xfrm>
            <a:off x="888545" y="4149512"/>
            <a:ext cx="3966777" cy="20313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u="sng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Impacto humano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Densidad poblacional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Carreteras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Infraestructuras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Turismo</a:t>
            </a:r>
            <a:endParaRPr sz="2400" i="1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Nicho realizado &lt;- Interacciones bióticas">
            <a:extLst>
              <a:ext uri="{FF2B5EF4-FFF2-40B4-BE49-F238E27FC236}">
                <a16:creationId xmlns:a16="http://schemas.microsoft.com/office/drawing/2014/main" id="{57F6736F-B54F-DDF5-4CDB-8B313D956029}"/>
              </a:ext>
            </a:extLst>
          </p:cNvPr>
          <p:cNvSpPr txBox="1"/>
          <p:nvPr/>
        </p:nvSpPr>
        <p:spPr>
          <a:xfrm>
            <a:off x="7003146" y="4291726"/>
            <a:ext cx="3730902" cy="16619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u="sng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Estructura (parches)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Efecto de borde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Perímetro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% hábitat</a:t>
            </a:r>
            <a:endParaRPr sz="2400" i="1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A5DA3D7-4E7B-5139-2408-FA265BA90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83" t="-13898" b="-1"/>
          <a:stretch/>
        </p:blipFill>
        <p:spPr>
          <a:xfrm>
            <a:off x="5284353" y="5995347"/>
            <a:ext cx="1961867" cy="756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D52E19-38A8-17BC-E0E2-EE37EEFE3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6" b="89691" l="3175" r="93254">
                        <a14:foregroundMark x1="90476" y1="47423" x2="14286" y2="37113"/>
                        <a14:foregroundMark x1="27778" y1="7216" x2="3968" y2="41237"/>
                        <a14:foregroundMark x1="3968" y1="41237" x2="25397" y2="82474"/>
                        <a14:foregroundMark x1="21032" y1="79381" x2="10714" y2="86598"/>
                        <a14:foregroundMark x1="40079" y1="72165" x2="25000" y2="72165"/>
                        <a14:foregroundMark x1="60317" y1="62887" x2="56746" y2="61856"/>
                        <a14:foregroundMark x1="61111" y1="72165" x2="35714" y2="72165"/>
                        <a14:foregroundMark x1="57937" y1="56701" x2="43254" y2="54639"/>
                        <a14:foregroundMark x1="92063" y1="47423" x2="92063" y2="47423"/>
                        <a14:foregroundMark x1="93254" y1="45361" x2="93254" y2="45361"/>
                        <a14:foregroundMark x1="92063" y1="50515" x2="92063" y2="50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8269" y="6048118"/>
            <a:ext cx="1776989" cy="684000"/>
          </a:xfrm>
          <a:prstGeom prst="rect">
            <a:avLst/>
          </a:prstGeom>
        </p:spPr>
      </p:pic>
      <p:sp>
        <p:nvSpPr>
          <p:cNvPr id="12" name="Nicho realizado &lt;- Interacciones bióticas">
            <a:extLst>
              <a:ext uri="{FF2B5EF4-FFF2-40B4-BE49-F238E27FC236}">
                <a16:creationId xmlns:a16="http://schemas.microsoft.com/office/drawing/2014/main" id="{5142F9FE-AF72-5442-8FAE-413D6BA3BE16}"/>
              </a:ext>
            </a:extLst>
          </p:cNvPr>
          <p:cNvSpPr txBox="1"/>
          <p:nvPr/>
        </p:nvSpPr>
        <p:spPr>
          <a:xfrm>
            <a:off x="7003146" y="1492714"/>
            <a:ext cx="3063681" cy="240065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u="sng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Suelo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pH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Nitrógeno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Composición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Carbón orgánico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Tamaño de grano</a:t>
            </a:r>
            <a:endParaRPr sz="2400" i="1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13" name="Picture 10" descr="Logo">
            <a:extLst>
              <a:ext uri="{FF2B5EF4-FFF2-40B4-BE49-F238E27FC236}">
                <a16:creationId xmlns:a16="http://schemas.microsoft.com/office/drawing/2014/main" id="{D0823DE5-2912-B163-53B1-631D74939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827" y="4342367"/>
            <a:ext cx="1861823" cy="6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B5548ECC-16CB-2EDC-4791-26F9ACF7E787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17BFB1B-0805-D747-4319-E8B1CA620E08}"/>
              </a:ext>
            </a:extLst>
          </p:cNvPr>
          <p:cNvSpPr txBox="1"/>
          <p:nvPr/>
        </p:nvSpPr>
        <p:spPr>
          <a:xfrm>
            <a:off x="289540" y="813582"/>
            <a:ext cx="9796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a)  Disponibilidad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9CBD31-051F-A2FE-E360-113C614451C8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48F38C9-D414-7C5B-BAE8-D828FA5878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r="28992" b="-753"/>
          <a:stretch/>
        </p:blipFill>
        <p:spPr>
          <a:xfrm>
            <a:off x="9572625" y="6097847"/>
            <a:ext cx="2480496" cy="63427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5CF3757-E414-5725-58E2-2327015A4E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9221" y="3494536"/>
            <a:ext cx="1674180" cy="634271"/>
          </a:xfrm>
          <a:prstGeom prst="rect">
            <a:avLst/>
          </a:prstGeom>
        </p:spPr>
      </p:pic>
      <p:pic>
        <p:nvPicPr>
          <p:cNvPr id="2050" name="Picture 2" descr="Earthdata logo">
            <a:extLst>
              <a:ext uri="{FF2B5EF4-FFF2-40B4-BE49-F238E27FC236}">
                <a16:creationId xmlns:a16="http://schemas.microsoft.com/office/drawing/2014/main" id="{35BBB4D1-2B2D-2AF4-DBA0-DE4F93B43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996" y="5234127"/>
            <a:ext cx="25241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018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8C5C9A-6DB4-F900-87A1-4438D7822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27"/>
          <a:stretch/>
        </p:blipFill>
        <p:spPr>
          <a:xfrm>
            <a:off x="3061524" y="4160592"/>
            <a:ext cx="4140000" cy="2576581"/>
          </a:xfrm>
          <a:prstGeom prst="rect">
            <a:avLst/>
          </a:prstGeom>
        </p:spPr>
      </p:pic>
      <p:sp>
        <p:nvSpPr>
          <p:cNvPr id="5" name="Nicho realizado &lt;- Interacciones bióticas">
            <a:extLst>
              <a:ext uri="{FF2B5EF4-FFF2-40B4-BE49-F238E27FC236}">
                <a16:creationId xmlns:a16="http://schemas.microsoft.com/office/drawing/2014/main" id="{9EE2093B-24A4-6293-A6E6-F6E7774E2AA2}"/>
              </a:ext>
            </a:extLst>
          </p:cNvPr>
          <p:cNvSpPr txBox="1"/>
          <p:nvPr/>
        </p:nvSpPr>
        <p:spPr>
          <a:xfrm>
            <a:off x="884264" y="2228894"/>
            <a:ext cx="5577861" cy="27699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u="sng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Climáticas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Temperatura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Precipitación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Radiación solar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Estacionalidad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Humedad</a:t>
            </a:r>
          </a:p>
          <a:p>
            <a:pPr marL="457200" indent="-457200" defTabSz="914400">
              <a:buFont typeface="Arial" panose="020B0604020202020204" pitchFamily="34" charset="0"/>
              <a:buChar char="•"/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Nieve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13A964F-D889-BC74-7BE4-2241C80E7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930" y="1569002"/>
            <a:ext cx="3996000" cy="27184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061E2B5-A148-011F-5381-96BED1C89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421" y="3067754"/>
            <a:ext cx="4428000" cy="3625359"/>
          </a:xfrm>
          <a:prstGeom prst="rect">
            <a:avLst/>
          </a:prstGeom>
        </p:spPr>
      </p:pic>
      <p:pic>
        <p:nvPicPr>
          <p:cNvPr id="10" name="Picture 2" descr="Chelsa Climate">
            <a:extLst>
              <a:ext uri="{FF2B5EF4-FFF2-40B4-BE49-F238E27FC236}">
                <a16:creationId xmlns:a16="http://schemas.microsoft.com/office/drawing/2014/main" id="{082808F0-83AB-26B1-ABA0-069436F0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12" y="2137606"/>
            <a:ext cx="2377178" cy="7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1E853AC-E3E1-FA8F-892B-C4704791A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512" y="1566268"/>
            <a:ext cx="2024112" cy="433739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BF372EE-1A29-89C3-905A-F016C8553D22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61CB45-39C3-0921-CE3A-3CF666451AC6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7BC302D8-42AD-A7DE-CF1B-C1FE7075276B}"/>
              </a:ext>
            </a:extLst>
          </p:cNvPr>
          <p:cNvSpPr txBox="1"/>
          <p:nvPr/>
        </p:nvSpPr>
        <p:spPr>
          <a:xfrm>
            <a:off x="289541" y="823742"/>
            <a:ext cx="7556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a)  Disponibilidad</a:t>
            </a: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74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pic>
        <p:nvPicPr>
          <p:cNvPr id="10" name="Picture 2" descr="Chelsa Climate">
            <a:extLst>
              <a:ext uri="{FF2B5EF4-FFF2-40B4-BE49-F238E27FC236}">
                <a16:creationId xmlns:a16="http://schemas.microsoft.com/office/drawing/2014/main" id="{082808F0-83AB-26B1-ABA0-069436F0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08" y="5908366"/>
            <a:ext cx="2115338" cy="63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icho realizado &lt;- Interacciones bióticas">
            <a:extLst>
              <a:ext uri="{FF2B5EF4-FFF2-40B4-BE49-F238E27FC236}">
                <a16:creationId xmlns:a16="http://schemas.microsoft.com/office/drawing/2014/main" id="{5BAFDD69-1B73-F968-1027-BE5E0944770D}"/>
              </a:ext>
            </a:extLst>
          </p:cNvPr>
          <p:cNvSpPr txBox="1"/>
          <p:nvPr/>
        </p:nvSpPr>
        <p:spPr>
          <a:xfrm>
            <a:off x="431978" y="2676263"/>
            <a:ext cx="5152745" cy="9233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De cambio climático (emisiones, IPCC)</a:t>
            </a:r>
          </a:p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s-ES" sz="2400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Representative Concentration Pathway - Wikipedia">
            <a:extLst>
              <a:ext uri="{FF2B5EF4-FFF2-40B4-BE49-F238E27FC236}">
                <a16:creationId xmlns:a16="http://schemas.microsoft.com/office/drawing/2014/main" id="{3CC92F55-AC8B-A2B7-DA57-4A0D1F64F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3" y="3298570"/>
            <a:ext cx="3999528" cy="24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icho realizado &lt;- Interacciones bióticas">
            <a:extLst>
              <a:ext uri="{FF2B5EF4-FFF2-40B4-BE49-F238E27FC236}">
                <a16:creationId xmlns:a16="http://schemas.microsoft.com/office/drawing/2014/main" id="{A3854808-2B5F-E42E-D23D-AB43934FFCCF}"/>
              </a:ext>
            </a:extLst>
          </p:cNvPr>
          <p:cNvSpPr txBox="1"/>
          <p:nvPr/>
        </p:nvSpPr>
        <p:spPr>
          <a:xfrm>
            <a:off x="1356210" y="2102416"/>
            <a:ext cx="5577861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i="1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Escenarios futuros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AE0FFF4-6C67-2D21-F588-DF0AD7BCFAF6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C89DF7-7ABA-E6BA-7F11-A6B19AEC47F5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pic>
        <p:nvPicPr>
          <p:cNvPr id="5" name="Picture 2" descr="Schematic presentation of the GLOBIO model">
            <a:extLst>
              <a:ext uri="{FF2B5EF4-FFF2-40B4-BE49-F238E27FC236}">
                <a16:creationId xmlns:a16="http://schemas.microsoft.com/office/drawing/2014/main" id="{98F79D63-F256-68B4-8AF4-028B6F41D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r="5877" b="5131"/>
          <a:stretch/>
        </p:blipFill>
        <p:spPr bwMode="auto">
          <a:xfrm>
            <a:off x="6096000" y="2335264"/>
            <a:ext cx="3674253" cy="336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LOBIO - Global biodiversity model for policy support - homepage">
            <a:extLst>
              <a:ext uri="{FF2B5EF4-FFF2-40B4-BE49-F238E27FC236}">
                <a16:creationId xmlns:a16="http://schemas.microsoft.com/office/drawing/2014/main" id="{2CB8DB31-7B5A-5210-08E9-91082FADB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032" y="5961840"/>
            <a:ext cx="2182188" cy="6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icho realizado &lt;- Interacciones bióticas">
            <a:extLst>
              <a:ext uri="{FF2B5EF4-FFF2-40B4-BE49-F238E27FC236}">
                <a16:creationId xmlns:a16="http://schemas.microsoft.com/office/drawing/2014/main" id="{87401C1A-9CF2-80B4-6DAE-A7F621F368D7}"/>
              </a:ext>
            </a:extLst>
          </p:cNvPr>
          <p:cNvSpPr txBox="1"/>
          <p:nvPr/>
        </p:nvSpPr>
        <p:spPr>
          <a:xfrm>
            <a:off x="5912479" y="1709670"/>
            <a:ext cx="6512767" cy="9233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De cambio de usos del suelo</a:t>
            </a:r>
          </a:p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s-ES" sz="2400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4B1CF0BF-F3C1-3EA9-3B70-A8C2DC1FD82F}"/>
              </a:ext>
            </a:extLst>
          </p:cNvPr>
          <p:cNvSpPr txBox="1"/>
          <p:nvPr/>
        </p:nvSpPr>
        <p:spPr>
          <a:xfrm>
            <a:off x="289541" y="823742"/>
            <a:ext cx="7556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a)  Disponibilidad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02041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00EACCC-3643-D1E0-FE61-25BAFC326937}"/>
              </a:ext>
            </a:extLst>
          </p:cNvPr>
          <p:cNvSpPr txBox="1"/>
          <p:nvPr/>
        </p:nvSpPr>
        <p:spPr>
          <a:xfrm>
            <a:off x="1007997" y="684571"/>
            <a:ext cx="9479028" cy="3422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2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Fundamentos de los </a:t>
            </a:r>
            <a:r>
              <a:rPr lang="es-ES" sz="3600" dirty="0" err="1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ENMs</a:t>
            </a:r>
            <a:endParaRPr lang="es-ES" sz="3600" dirty="0">
              <a:solidFill>
                <a:srgbClr val="3A67A2"/>
              </a:solidFill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Proceso de modelado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Calibrado, evaluación y proyección</a:t>
            </a:r>
          </a:p>
        </p:txBody>
      </p:sp>
    </p:spTree>
    <p:extLst>
      <p:ext uri="{BB962C8B-B14F-4D97-AF65-F5344CB8AC3E}">
        <p14:creationId xmlns:p14="http://schemas.microsoft.com/office/powerpoint/2010/main" val="2817201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b)  Selección</a:t>
            </a: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 importantes para la especie</a:t>
            </a:r>
          </a:p>
          <a:p>
            <a:pPr marL="1371600" lvl="2" indent="-457200">
              <a:buFontTx/>
              <a:buChar char="-"/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1371600" lvl="2" indent="-457200">
              <a:buFontTx/>
              <a:buChar char="-"/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lvl="2"/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FF7587-9C3B-9E61-D0A7-889EDDA99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4" t="4849" r="9063" b="40344"/>
          <a:stretch/>
        </p:blipFill>
        <p:spPr bwMode="auto">
          <a:xfrm>
            <a:off x="6393757" y="1685116"/>
            <a:ext cx="909400" cy="3407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4" descr="Animals Vector&quot; Images – Browse 2,955 Stock Photos, Vectors, and Video |  Adobe Stock">
            <a:extLst>
              <a:ext uri="{FF2B5EF4-FFF2-40B4-BE49-F238E27FC236}">
                <a16:creationId xmlns:a16="http://schemas.microsoft.com/office/drawing/2014/main" id="{975CF162-EE90-359D-8629-690F9A938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443"/>
          <a:stretch/>
        </p:blipFill>
        <p:spPr bwMode="auto">
          <a:xfrm flipH="1">
            <a:off x="395339" y="2625420"/>
            <a:ext cx="2701645" cy="348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nterfaz de usuario gráfica, Aplicación&#10;&#10;Descripción generada automáticamente con confianza media">
            <a:extLst>
              <a:ext uri="{FF2B5EF4-FFF2-40B4-BE49-F238E27FC236}">
                <a16:creationId xmlns:a16="http://schemas.microsoft.com/office/drawing/2014/main" id="{8E29E60A-B88B-0D1E-CA1F-3BE39A85E7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14" t="5507" r="-1" b="45119"/>
          <a:stretch/>
        </p:blipFill>
        <p:spPr bwMode="auto">
          <a:xfrm>
            <a:off x="7736337" y="2767884"/>
            <a:ext cx="2778125" cy="3434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B8008906-4977-AEEB-8CCF-0E380C224643}"/>
              </a:ext>
            </a:extLst>
          </p:cNvPr>
          <p:cNvSpPr/>
          <p:nvPr/>
        </p:nvSpPr>
        <p:spPr>
          <a:xfrm>
            <a:off x="9735720" y="2942787"/>
            <a:ext cx="433767" cy="27622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8AB3279-3A82-2210-D100-2AAC91A19D54}"/>
              </a:ext>
            </a:extLst>
          </p:cNvPr>
          <p:cNvSpPr/>
          <p:nvPr/>
        </p:nvSpPr>
        <p:spPr>
          <a:xfrm>
            <a:off x="9735719" y="4347129"/>
            <a:ext cx="433767" cy="27622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41A9093-FB28-9477-3848-731B7A0419CB}"/>
              </a:ext>
            </a:extLst>
          </p:cNvPr>
          <p:cNvSpPr/>
          <p:nvPr/>
        </p:nvSpPr>
        <p:spPr>
          <a:xfrm>
            <a:off x="9735718" y="5751471"/>
            <a:ext cx="433767" cy="27622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D7B72CE-33A0-DC40-8D9E-C972FAF9B7B7}"/>
              </a:ext>
            </a:extLst>
          </p:cNvPr>
          <p:cNvSpPr txBox="1"/>
          <p:nvPr/>
        </p:nvSpPr>
        <p:spPr>
          <a:xfrm>
            <a:off x="6291079" y="3705774"/>
            <a:ext cx="112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ndara" panose="020E0502030303020204" pitchFamily="34" charset="0"/>
              </a:rPr>
              <a:t>Favorabilidad</a:t>
            </a:r>
          </a:p>
          <a:p>
            <a:pPr algn="ctr"/>
            <a:r>
              <a:rPr lang="es-ES" sz="1200" dirty="0">
                <a:latin typeface="Candara" panose="020E0502030303020204" pitchFamily="34" charset="0"/>
              </a:rPr>
              <a:t>hábitat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23F9A1D-4A77-BBA7-7FE9-12B7124930F9}"/>
              </a:ext>
            </a:extLst>
          </p:cNvPr>
          <p:cNvSpPr txBox="1">
            <a:spLocks/>
          </p:cNvSpPr>
          <p:nvPr/>
        </p:nvSpPr>
        <p:spPr>
          <a:xfrm>
            <a:off x="1719605" y="5110209"/>
            <a:ext cx="1216216" cy="83482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700" dirty="0"/>
              <a:t>?</a:t>
            </a:r>
            <a:endParaRPr lang="es-ES" sz="167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9602424-56ED-A171-3388-B226D099BF55}"/>
              </a:ext>
            </a:extLst>
          </p:cNvPr>
          <p:cNvSpPr txBox="1"/>
          <p:nvPr/>
        </p:nvSpPr>
        <p:spPr>
          <a:xfrm>
            <a:off x="8469592" y="6523104"/>
            <a:ext cx="3623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400" b="1" dirty="0">
                <a:latin typeface="Candara" panose="020E0502030303020204" pitchFamily="34" charset="0"/>
              </a:rPr>
              <a:t>www.cantabrianbrownbear.org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1698939-2E21-6C15-A5CA-88EB5A32C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2614" y="2675782"/>
            <a:ext cx="3195529" cy="358777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811AA9B-E013-A5A4-87D5-0EEF297A5401}"/>
              </a:ext>
            </a:extLst>
          </p:cNvPr>
          <p:cNvSpPr txBox="1"/>
          <p:nvPr/>
        </p:nvSpPr>
        <p:spPr>
          <a:xfrm>
            <a:off x="419100" y="6387095"/>
            <a:ext cx="8613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Zarzo‐Arias, et al. (2022).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Importance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of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data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selection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and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filtering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in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species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distribution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models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: A case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study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the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Cantabrian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brown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bear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. 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Ecosphere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13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(12), e4284.</a:t>
            </a:r>
            <a:endParaRPr lang="es-ES" sz="1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1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b)  Selección</a:t>
            </a: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 importantes para la especie</a:t>
            </a: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1371600" lvl="2" indent="-457200">
              <a:buFontTx/>
              <a:buChar char="-"/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lvl="2"/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0BAD695A-33C6-AE1A-04FA-CD0418C44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441"/>
          <a:stretch/>
        </p:blipFill>
        <p:spPr>
          <a:xfrm>
            <a:off x="843394" y="2725652"/>
            <a:ext cx="4712821" cy="3670683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97A87B39-5230-41D7-C4B7-97F25B72BE34}"/>
              </a:ext>
            </a:extLst>
          </p:cNvPr>
          <p:cNvSpPr txBox="1"/>
          <p:nvPr/>
        </p:nvSpPr>
        <p:spPr>
          <a:xfrm>
            <a:off x="410028" y="6396335"/>
            <a:ext cx="8510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200" dirty="0" err="1">
                <a:latin typeface="Candara" panose="020E0502030303020204" pitchFamily="34" charset="0"/>
              </a:rPr>
              <a:t>Penteriani</a:t>
            </a:r>
            <a:r>
              <a:rPr lang="es-ES" sz="1200" dirty="0">
                <a:latin typeface="Candara" panose="020E0502030303020204" pitchFamily="34" charset="0"/>
              </a:rPr>
              <a:t> et al. (2019). Responses </a:t>
            </a:r>
            <a:r>
              <a:rPr lang="es-ES" sz="1200" dirty="0" err="1">
                <a:latin typeface="Candara" panose="020E0502030303020204" pitchFamily="34" charset="0"/>
              </a:rPr>
              <a:t>of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an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endangered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brown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bear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population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to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climate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change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based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on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predictable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food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resource</a:t>
            </a:r>
            <a:r>
              <a:rPr lang="es-ES" sz="1200" dirty="0">
                <a:latin typeface="Candara" panose="020E0502030303020204" pitchFamily="34" charset="0"/>
              </a:rPr>
              <a:t> and </a:t>
            </a:r>
            <a:r>
              <a:rPr lang="es-ES" sz="1200" dirty="0" err="1">
                <a:latin typeface="Candara" panose="020E0502030303020204" pitchFamily="34" charset="0"/>
              </a:rPr>
              <a:t>shelter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alterations</a:t>
            </a:r>
            <a:r>
              <a:rPr lang="es-ES" sz="1200" dirty="0">
                <a:latin typeface="Candara" panose="020E0502030303020204" pitchFamily="34" charset="0"/>
              </a:rPr>
              <a:t>. Global </a:t>
            </a:r>
            <a:r>
              <a:rPr lang="es-ES" sz="1200" dirty="0" err="1">
                <a:latin typeface="Candara" panose="020E0502030303020204" pitchFamily="34" charset="0"/>
              </a:rPr>
              <a:t>change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sz="1200" dirty="0" err="1">
                <a:latin typeface="Candara" panose="020E0502030303020204" pitchFamily="34" charset="0"/>
              </a:rPr>
              <a:t>biology</a:t>
            </a:r>
            <a:r>
              <a:rPr lang="es-ES" sz="1200" dirty="0">
                <a:latin typeface="Candara" panose="020E0502030303020204" pitchFamily="34" charset="0"/>
              </a:rPr>
              <a:t>, 25(3), 1133-1151.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721C1030-BEC0-99EC-BAF1-09B0E9B69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446" y="2867893"/>
            <a:ext cx="4246160" cy="33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75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b)  Selección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 importantes para la especie 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Formato </a:t>
            </a:r>
            <a:r>
              <a:rPr lang="es-ES" sz="24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raster</a:t>
            </a:r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lvl="2"/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1371600" lvl="2" indent="-457200">
              <a:buFontTx/>
              <a:buChar char="-"/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lvl="2"/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AAA34C-B321-6B78-A6A0-B9C0B5717EE0}"/>
              </a:ext>
            </a:extLst>
          </p:cNvPr>
          <p:cNvSpPr txBox="1"/>
          <p:nvPr/>
        </p:nvSpPr>
        <p:spPr>
          <a:xfrm>
            <a:off x="1671307" y="3146358"/>
            <a:ext cx="547674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¿Qué hago con el formato vectorial?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C2522CF-BAC1-1890-F4F5-0ACBE5DB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065638"/>
            <a:ext cx="5389666" cy="337940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38A05F5-5686-8E07-A290-A21CE18607EF}"/>
              </a:ext>
            </a:extLst>
          </p:cNvPr>
          <p:cNvCxnSpPr>
            <a:cxnSpLocks/>
          </p:cNvCxnSpPr>
          <p:nvPr/>
        </p:nvCxnSpPr>
        <p:spPr>
          <a:xfrm>
            <a:off x="2930013" y="4021394"/>
            <a:ext cx="3571479" cy="117741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8F6131F-346E-AB88-69D8-7ADFBE2FA1F8}"/>
              </a:ext>
            </a:extLst>
          </p:cNvPr>
          <p:cNvCxnSpPr>
            <a:cxnSpLocks/>
          </p:cNvCxnSpPr>
          <p:nvPr/>
        </p:nvCxnSpPr>
        <p:spPr>
          <a:xfrm flipV="1">
            <a:off x="2930013" y="6381134"/>
            <a:ext cx="3613974" cy="63912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1732C33-F755-5FFA-9374-A0142AE77FEB}"/>
              </a:ext>
            </a:extLst>
          </p:cNvPr>
          <p:cNvSpPr/>
          <p:nvPr/>
        </p:nvSpPr>
        <p:spPr>
          <a:xfrm>
            <a:off x="6462164" y="5161935"/>
            <a:ext cx="1659281" cy="1243783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EEE610F-32D8-DADC-A5AC-609E487F46BF}"/>
              </a:ext>
            </a:extLst>
          </p:cNvPr>
          <p:cNvCxnSpPr>
            <a:cxnSpLocks/>
          </p:cNvCxnSpPr>
          <p:nvPr/>
        </p:nvCxnSpPr>
        <p:spPr>
          <a:xfrm>
            <a:off x="5997677" y="4021394"/>
            <a:ext cx="2054942" cy="119953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6B53792C-7559-7705-3D9C-86740CF4EB38}"/>
              </a:ext>
            </a:extLst>
          </p:cNvPr>
          <p:cNvCxnSpPr>
            <a:cxnSpLocks/>
          </p:cNvCxnSpPr>
          <p:nvPr/>
        </p:nvCxnSpPr>
        <p:spPr>
          <a:xfrm flipV="1">
            <a:off x="5997677" y="6314976"/>
            <a:ext cx="2054942" cy="90742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E4BFF236-D3F0-C935-357E-711D5832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143" y="3879452"/>
            <a:ext cx="3302857" cy="2682625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E7DBB4-3CC5-9B12-D498-FC70697FA0AB}"/>
              </a:ext>
            </a:extLst>
          </p:cNvPr>
          <p:cNvSpPr txBox="1"/>
          <p:nvPr/>
        </p:nvSpPr>
        <p:spPr>
          <a:xfrm>
            <a:off x="626541" y="4107653"/>
            <a:ext cx="5476745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Densidad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Distancia</a:t>
            </a:r>
          </a:p>
        </p:txBody>
      </p:sp>
    </p:spTree>
    <p:extLst>
      <p:ext uri="{BB962C8B-B14F-4D97-AF65-F5344CB8AC3E}">
        <p14:creationId xmlns:p14="http://schemas.microsoft.com/office/powerpoint/2010/main" val="735435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348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b)  Selección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 importantes para la especie 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Formato </a:t>
            </a:r>
            <a:r>
              <a:rPr lang="es-ES" sz="24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raster</a:t>
            </a:r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Jerarquía de influencia (según la escala)*</a:t>
            </a:r>
          </a:p>
          <a:p>
            <a:pPr lvl="2"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0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Clima - Topografía - Usos suelo / Impacto humano</a:t>
            </a:r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3B4BF7-F34F-56F7-DF78-BF9243E35980}"/>
              </a:ext>
            </a:extLst>
          </p:cNvPr>
          <p:cNvSpPr txBox="1"/>
          <p:nvPr/>
        </p:nvSpPr>
        <p:spPr>
          <a:xfrm>
            <a:off x="857463" y="4322650"/>
            <a:ext cx="611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*Varios modelos a diferentes escalas o un modelo </a:t>
            </a:r>
            <a:r>
              <a:rPr lang="es-ES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multiescala</a:t>
            </a:r>
            <a:endParaRPr lang="es-ES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073500-87DA-2CD9-3D4B-CACF4F175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56" y="4758976"/>
            <a:ext cx="3949959" cy="15675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C2E940D-A7FD-4297-D455-095311227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64" r="11647"/>
          <a:stretch/>
        </p:blipFill>
        <p:spPr>
          <a:xfrm>
            <a:off x="7143318" y="2202024"/>
            <a:ext cx="4862069" cy="407785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65BBA41-E102-17BE-B874-86260D71518C}"/>
              </a:ext>
            </a:extLst>
          </p:cNvPr>
          <p:cNvSpPr txBox="1"/>
          <p:nvPr/>
        </p:nvSpPr>
        <p:spPr>
          <a:xfrm>
            <a:off x="412878" y="6396335"/>
            <a:ext cx="8656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Mateo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Sanchez</a:t>
            </a:r>
            <a:r>
              <a:rPr lang="es-ES" sz="1200" dirty="0">
                <a:solidFill>
                  <a:srgbClr val="222222"/>
                </a:solidFill>
                <a:latin typeface="Candara" panose="020E0502030303020204" pitchFamily="34" charset="0"/>
              </a:rPr>
              <a:t> et al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. (2014).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Scale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dependence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in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habitat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selection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the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case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of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the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endangered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brown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bear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(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Ursus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arctos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) in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the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Cantabrian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Range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(NW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Spain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).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International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Journal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of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Geographical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Information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Science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28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(8), 1531-1546.</a:t>
            </a:r>
            <a:endParaRPr lang="es-ES" sz="1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09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Resolución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01FCD3F-2A54-637C-52DB-65846B1F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08" y="2088184"/>
            <a:ext cx="8376153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1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Resolución</a:t>
            </a: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8E91BD-9E2A-CB4C-9C70-C0B9FE4FF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96" y="3335360"/>
            <a:ext cx="9720000" cy="2679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84B395D-75ED-6581-BDE5-6D0B1747E466}"/>
              </a:ext>
            </a:extLst>
          </p:cNvPr>
          <p:cNvSpPr txBox="1"/>
          <p:nvPr/>
        </p:nvSpPr>
        <p:spPr>
          <a:xfrm>
            <a:off x="2644210" y="1960149"/>
            <a:ext cx="645777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Extensión		 vs.		 Resolución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700F64-39AD-1B62-7877-FBD40268AAE1}"/>
              </a:ext>
            </a:extLst>
          </p:cNvPr>
          <p:cNvSpPr txBox="1"/>
          <p:nvPr/>
        </p:nvSpPr>
        <p:spPr>
          <a:xfrm>
            <a:off x="2182534" y="2566802"/>
            <a:ext cx="662046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Área de distribución    		           Variables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127A0C-208B-C4E5-00A9-9AF16D529B74}"/>
              </a:ext>
            </a:extLst>
          </p:cNvPr>
          <p:cNvSpPr txBox="1"/>
          <p:nvPr/>
        </p:nvSpPr>
        <p:spPr>
          <a:xfrm>
            <a:off x="470683" y="6201083"/>
            <a:ext cx="8810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Idealmente, la resolución de las variables debería de coincidir con el error (precisión) de las coordenadas de presencia.</a:t>
            </a:r>
          </a:p>
        </p:txBody>
      </p:sp>
    </p:spTree>
    <p:extLst>
      <p:ext uri="{BB962C8B-B14F-4D97-AF65-F5344CB8AC3E}">
        <p14:creationId xmlns:p14="http://schemas.microsoft.com/office/powerpoint/2010/main" val="3842833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Resolución</a:t>
            </a: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4B395D-75ED-6581-BDE5-6D0B1747E466}"/>
              </a:ext>
            </a:extLst>
          </p:cNvPr>
          <p:cNvSpPr txBox="1"/>
          <p:nvPr/>
        </p:nvSpPr>
        <p:spPr>
          <a:xfrm>
            <a:off x="2644210" y="1913494"/>
            <a:ext cx="645777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Extensión		 vs.		 Resolución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700F64-39AD-1B62-7877-FBD40268AAE1}"/>
              </a:ext>
            </a:extLst>
          </p:cNvPr>
          <p:cNvSpPr txBox="1"/>
          <p:nvPr/>
        </p:nvSpPr>
        <p:spPr>
          <a:xfrm>
            <a:off x="2182534" y="2417506"/>
            <a:ext cx="662046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Área de distribución    		           Variables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0648FD7-C4F4-86D4-3B4C-BFF7BF2F5783}"/>
              </a:ext>
            </a:extLst>
          </p:cNvPr>
          <p:cNvSpPr txBox="1"/>
          <p:nvPr/>
        </p:nvSpPr>
        <p:spPr>
          <a:xfrm>
            <a:off x="461347" y="6564288"/>
            <a:ext cx="9307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Gábor</a:t>
            </a:r>
            <a:r>
              <a:rPr lang="es-ES" sz="1200" dirty="0">
                <a:solidFill>
                  <a:srgbClr val="222222"/>
                </a:solidFill>
                <a:latin typeface="Candara" panose="020E0502030303020204" pitchFamily="34" charset="0"/>
              </a:rPr>
              <a:t> et al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. (2022).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Habitats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as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predictors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in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species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distribution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models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Shall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we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use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continuous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or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binary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data?. 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Ecography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2022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(7), e06022.</a:t>
            </a:r>
            <a:endParaRPr lang="es-ES" sz="1200" dirty="0">
              <a:latin typeface="Candara" panose="020E0502030303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A8262E-DA55-1A2F-F76A-9574417A7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827" y="3090557"/>
            <a:ext cx="7842898" cy="232011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328CD38-D1AD-7309-ECCE-2709ADF36D22}"/>
              </a:ext>
            </a:extLst>
          </p:cNvPr>
          <p:cNvSpPr txBox="1"/>
          <p:nvPr/>
        </p:nvSpPr>
        <p:spPr>
          <a:xfrm>
            <a:off x="300944" y="5537709"/>
            <a:ext cx="9955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Hay que tener en cuenta la escala de estudio que vamos a utilizar, con respecto a la resolución original de las variables</a:t>
            </a:r>
          </a:p>
        </p:txBody>
      </p:sp>
    </p:spTree>
    <p:extLst>
      <p:ext uri="{BB962C8B-B14F-4D97-AF65-F5344CB8AC3E}">
        <p14:creationId xmlns:p14="http://schemas.microsoft.com/office/powerpoint/2010/main" val="114935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Resolución</a:t>
            </a: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4B395D-75ED-6581-BDE5-6D0B1747E466}"/>
              </a:ext>
            </a:extLst>
          </p:cNvPr>
          <p:cNvSpPr txBox="1"/>
          <p:nvPr/>
        </p:nvSpPr>
        <p:spPr>
          <a:xfrm>
            <a:off x="2644210" y="1848177"/>
            <a:ext cx="645777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Tipo de especie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700F64-39AD-1B62-7877-FBD40268AAE1}"/>
              </a:ext>
            </a:extLst>
          </p:cNvPr>
          <p:cNvSpPr txBox="1"/>
          <p:nvPr/>
        </p:nvSpPr>
        <p:spPr>
          <a:xfrm>
            <a:off x="2785769" y="2333853"/>
            <a:ext cx="662046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Área de distribución             Variables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1206EE9-1638-6271-8D00-BA8CB046E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0" y="3546105"/>
            <a:ext cx="5004018" cy="23382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9070D68-D2B8-BEBE-5FC7-4BBF2695E851}"/>
              </a:ext>
            </a:extLst>
          </p:cNvPr>
          <p:cNvSpPr txBox="1"/>
          <p:nvPr/>
        </p:nvSpPr>
        <p:spPr>
          <a:xfrm>
            <a:off x="396030" y="2971115"/>
            <a:ext cx="335673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¿Especies especialistas?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0648FD7-C4F4-86D4-3B4C-BFF7BF2F5783}"/>
              </a:ext>
            </a:extLst>
          </p:cNvPr>
          <p:cNvSpPr txBox="1"/>
          <p:nvPr/>
        </p:nvSpPr>
        <p:spPr>
          <a:xfrm>
            <a:off x="461347" y="6564288"/>
            <a:ext cx="9307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Gábor</a:t>
            </a:r>
            <a:r>
              <a:rPr lang="es-ES" sz="1200" dirty="0">
                <a:solidFill>
                  <a:srgbClr val="222222"/>
                </a:solidFill>
                <a:latin typeface="Candara" panose="020E0502030303020204" pitchFamily="34" charset="0"/>
              </a:rPr>
              <a:t> et al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. (2022).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Habitats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as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predictors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in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species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distribution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models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Shall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we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use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continuous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or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binary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data?. 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Ecography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2022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(7), e06022.</a:t>
            </a:r>
            <a:endParaRPr lang="es-ES" sz="1200" dirty="0">
              <a:latin typeface="Candara" panose="020E0502030303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4BA0080-D7C0-DEA7-7212-3E20707C0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710" y="3047087"/>
            <a:ext cx="5633045" cy="33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54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Resolución</a:t>
            </a: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4B395D-75ED-6581-BDE5-6D0B1747E466}"/>
              </a:ext>
            </a:extLst>
          </p:cNvPr>
          <p:cNvSpPr txBox="1"/>
          <p:nvPr/>
        </p:nvSpPr>
        <p:spPr>
          <a:xfrm>
            <a:off x="2644210" y="1960149"/>
            <a:ext cx="645777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Extensión	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700F64-39AD-1B62-7877-FBD40268AAE1}"/>
              </a:ext>
            </a:extLst>
          </p:cNvPr>
          <p:cNvSpPr txBox="1"/>
          <p:nvPr/>
        </p:nvSpPr>
        <p:spPr>
          <a:xfrm>
            <a:off x="2182534" y="2566802"/>
            <a:ext cx="662046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Área de distribución    		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7495440-D1CA-AE78-82C7-2046E52E951F}"/>
              </a:ext>
            </a:extLst>
          </p:cNvPr>
          <p:cNvSpPr txBox="1"/>
          <p:nvPr/>
        </p:nvSpPr>
        <p:spPr>
          <a:xfrm>
            <a:off x="93597" y="3772133"/>
            <a:ext cx="171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andara" panose="020E0502030303020204" pitchFamily="34" charset="0"/>
              </a:rPr>
              <a:t>1x1 km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BDA1852-78C5-ADD6-E6C2-FBE38E918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48" b="91619" l="10000" r="90000">
                        <a14:foregroundMark x1="55657" y1="22048" x2="55657" y2="22048"/>
                        <a14:foregroundMark x1="54007" y1="23000" x2="60875" y2="22429"/>
                        <a14:foregroundMark x1="60875" y1="22429" x2="65724" y2="24952"/>
                        <a14:foregroundMark x1="65724" y1="24952" x2="68519" y2="28714"/>
                        <a14:foregroundMark x1="44949" y1="74429" x2="44949" y2="74429"/>
                        <a14:foregroundMark x1="44882" y1="75238" x2="44882" y2="75238"/>
                        <a14:foregroundMark x1="56700" y1="73333" x2="54983" y2="76619"/>
                        <a14:foregroundMark x1="55455" y1="77810" x2="55455" y2="77810"/>
                        <a14:foregroundMark x1="26700" y1="60286" x2="28620" y2="60286"/>
                        <a14:backgroundMark x1="61414" y1="21762" x2="61414" y2="21762"/>
                        <a14:backgroundMark x1="62963" y1="24476" x2="62963" y2="2447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706" t="16594" r="13436" b="17842"/>
          <a:stretch/>
        </p:blipFill>
        <p:spPr>
          <a:xfrm>
            <a:off x="268277" y="4390053"/>
            <a:ext cx="3240000" cy="2090225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2D653009-8A1F-B47D-3E7A-8C96F34474B6}"/>
              </a:ext>
            </a:extLst>
          </p:cNvPr>
          <p:cNvSpPr/>
          <p:nvPr/>
        </p:nvSpPr>
        <p:spPr>
          <a:xfrm>
            <a:off x="4842224" y="4542973"/>
            <a:ext cx="590068" cy="597159"/>
          </a:xfrm>
          <a:prstGeom prst="ellipse">
            <a:avLst/>
          </a:prstGeom>
          <a:solidFill>
            <a:srgbClr val="CFDF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7F82405-1FC0-2D0C-B884-3EF9A8F2ED10}"/>
              </a:ext>
            </a:extLst>
          </p:cNvPr>
          <p:cNvCxnSpPr>
            <a:cxnSpLocks/>
          </p:cNvCxnSpPr>
          <p:nvPr/>
        </p:nvCxnSpPr>
        <p:spPr>
          <a:xfrm>
            <a:off x="4291684" y="3772133"/>
            <a:ext cx="0" cy="23674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32E4904-1D20-D089-554E-1AAC06E2CF73}"/>
              </a:ext>
            </a:extLst>
          </p:cNvPr>
          <p:cNvCxnSpPr>
            <a:cxnSpLocks/>
          </p:cNvCxnSpPr>
          <p:nvPr/>
        </p:nvCxnSpPr>
        <p:spPr>
          <a:xfrm flipH="1">
            <a:off x="4303149" y="6138450"/>
            <a:ext cx="23668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8572B8C-D6C2-8FAC-8A6B-C40D6C7A3760}"/>
              </a:ext>
            </a:extLst>
          </p:cNvPr>
          <p:cNvCxnSpPr>
            <a:cxnSpLocks/>
          </p:cNvCxnSpPr>
          <p:nvPr/>
        </p:nvCxnSpPr>
        <p:spPr>
          <a:xfrm flipV="1">
            <a:off x="3634604" y="4907416"/>
            <a:ext cx="1041773" cy="20486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8B6DFF2-9109-840A-2742-320F7B401888}"/>
              </a:ext>
            </a:extLst>
          </p:cNvPr>
          <p:cNvSpPr txBox="1"/>
          <p:nvPr/>
        </p:nvSpPr>
        <p:spPr>
          <a:xfrm>
            <a:off x="5137258" y="3078786"/>
            <a:ext cx="2482742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Nicho ecológico	</a:t>
            </a:r>
          </a:p>
        </p:txBody>
      </p:sp>
    </p:spTree>
    <p:extLst>
      <p:ext uri="{BB962C8B-B14F-4D97-AF65-F5344CB8AC3E}">
        <p14:creationId xmlns:p14="http://schemas.microsoft.com/office/powerpoint/2010/main" val="5029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Resolución</a:t>
            </a: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4B395D-75ED-6581-BDE5-6D0B1747E466}"/>
              </a:ext>
            </a:extLst>
          </p:cNvPr>
          <p:cNvSpPr txBox="1"/>
          <p:nvPr/>
        </p:nvSpPr>
        <p:spPr>
          <a:xfrm>
            <a:off x="2644210" y="1960149"/>
            <a:ext cx="645777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Extensión	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700F64-39AD-1B62-7877-FBD40268AAE1}"/>
              </a:ext>
            </a:extLst>
          </p:cNvPr>
          <p:cNvSpPr txBox="1"/>
          <p:nvPr/>
        </p:nvSpPr>
        <p:spPr>
          <a:xfrm>
            <a:off x="2182534" y="2566802"/>
            <a:ext cx="662046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Área de distribución    		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7495440-D1CA-AE78-82C7-2046E52E951F}"/>
              </a:ext>
            </a:extLst>
          </p:cNvPr>
          <p:cNvSpPr txBox="1"/>
          <p:nvPr/>
        </p:nvSpPr>
        <p:spPr>
          <a:xfrm>
            <a:off x="93597" y="3772133"/>
            <a:ext cx="171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andara" panose="020E0502030303020204" pitchFamily="34" charset="0"/>
              </a:rPr>
              <a:t>1x1 km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DA6B48B-E8A2-B121-860A-ABCD5C31C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1" b="98671" l="9802" r="94866">
                        <a14:foregroundMark x1="25788" y1="46824" x2="25088" y2="49040"/>
                        <a14:foregroundMark x1="25204" y1="16396" x2="25904" y2="17430"/>
                        <a14:foregroundMark x1="35239" y1="35894" x2="35239" y2="35894"/>
                        <a14:foregroundMark x1="30922" y1="29394" x2="30922" y2="29394"/>
                        <a14:foregroundMark x1="30922" y1="29099" x2="30922" y2="29099"/>
                        <a14:foregroundMark x1="31272" y1="29394" x2="31272" y2="30428"/>
                        <a14:foregroundMark x1="39207" y1="81093" x2="39207" y2="85820"/>
                        <a14:foregroundMark x1="46908" y1="92762" x2="44224" y2="91581"/>
                        <a14:foregroundMark x1="57060" y1="90842" x2="60210" y2="85672"/>
                        <a14:foregroundMark x1="65228" y1="92762" x2="65228" y2="92762"/>
                        <a14:foregroundMark x1="62660" y1="97637" x2="62660" y2="97637"/>
                        <a14:foregroundMark x1="30105" y1="83604" x2="30105" y2="83604"/>
                        <a14:foregroundMark x1="27538" y1="85672" x2="27538" y2="85672"/>
                        <a14:foregroundMark x1="31972" y1="84047" x2="31972" y2="84047"/>
                        <a14:foregroundMark x1="45508" y1="95716" x2="45508" y2="95716"/>
                        <a14:foregroundMark x1="74329" y1="95569" x2="74796" y2="95273"/>
                        <a14:foregroundMark x1="79580" y1="9010" x2="83197" y2="10635"/>
                        <a14:foregroundMark x1="77480" y1="7829" x2="81097" y2="10044"/>
                        <a14:foregroundMark x1="72112" y1="13885" x2="73046" y2="14180"/>
                        <a14:foregroundMark x1="67211" y1="27179" x2="68378" y2="27474"/>
                        <a14:foregroundMark x1="52859" y1="46972" x2="52859" y2="46972"/>
                        <a14:foregroundMark x1="60560" y1="39882" x2="60560" y2="39882"/>
                        <a14:foregroundMark x1="90548" y1="79616" x2="90548" y2="79616"/>
                        <a14:foregroundMark x1="93932" y1="76809" x2="93932" y2="76809"/>
                        <a14:foregroundMark x1="94982" y1="44756" x2="94982" y2="44756"/>
                        <a14:foregroundMark x1="81214" y1="8272" x2="81214" y2="8272"/>
                        <a14:foregroundMark x1="82147" y1="7681" x2="82147" y2="7681"/>
                        <a14:foregroundMark x1="71295" y1="17430" x2="71295" y2="17430"/>
                        <a14:backgroundMark x1="19720" y1="91581" x2="28938" y2="96455"/>
                        <a14:backgroundMark x1="37806" y1="96898" x2="11785" y2="89513"/>
                        <a14:backgroundMark x1="11785" y1="89513" x2="11785" y2="89513"/>
                        <a14:backgroundMark x1="10852" y1="93205" x2="28821" y2="92762"/>
                        <a14:backgroundMark x1="28821" y1="92762" x2="39440" y2="93205"/>
                        <a14:backgroundMark x1="39440" y1="93205" x2="41190" y2="94387"/>
                        <a14:backgroundMark x1="40257" y1="99114" x2="12135" y2="96012"/>
                        <a14:backgroundMark x1="12135" y1="96012" x2="12135" y2="96012"/>
                        <a14:backgroundMark x1="8285" y1="95716" x2="41307" y2="96750"/>
                        <a14:backgroundMark x1="41307" y1="96750" x2="42474" y2="9645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3580" y="2252507"/>
            <a:ext cx="5256000" cy="415205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F673A8-201E-0F48-F934-4C082C121EFD}"/>
              </a:ext>
            </a:extLst>
          </p:cNvPr>
          <p:cNvSpPr txBox="1"/>
          <p:nvPr/>
        </p:nvSpPr>
        <p:spPr>
          <a:xfrm>
            <a:off x="7531359" y="2014614"/>
            <a:ext cx="2752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Candara" panose="020E0502030303020204" pitchFamily="34" charset="0"/>
              </a:rPr>
              <a:t>50x50 km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26C938B-F2E1-30C2-A6DC-262E5FEDF4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42432" y="3691510"/>
            <a:ext cx="2078916" cy="21520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BDA1852-78C5-ADD6-E6C2-FBE38E918E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8" b="91619" l="10000" r="90000">
                        <a14:foregroundMark x1="55657" y1="22048" x2="55657" y2="22048"/>
                        <a14:foregroundMark x1="54007" y1="23000" x2="60875" y2="22429"/>
                        <a14:foregroundMark x1="60875" y1="22429" x2="65724" y2="24952"/>
                        <a14:foregroundMark x1="65724" y1="24952" x2="68519" y2="28714"/>
                        <a14:foregroundMark x1="44949" y1="74429" x2="44949" y2="74429"/>
                        <a14:foregroundMark x1="44882" y1="75238" x2="44882" y2="75238"/>
                        <a14:foregroundMark x1="56700" y1="73333" x2="54983" y2="76619"/>
                        <a14:foregroundMark x1="55455" y1="77810" x2="55455" y2="77810"/>
                        <a14:foregroundMark x1="26700" y1="60286" x2="28620" y2="60286"/>
                        <a14:backgroundMark x1="61414" y1="21762" x2="61414" y2="21762"/>
                        <a14:backgroundMark x1="62963" y1="24476" x2="62963" y2="2447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706" t="16594" r="13436" b="17842"/>
          <a:stretch/>
        </p:blipFill>
        <p:spPr>
          <a:xfrm>
            <a:off x="268277" y="4390053"/>
            <a:ext cx="3240000" cy="2090225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2D653009-8A1F-B47D-3E7A-8C96F34474B6}"/>
              </a:ext>
            </a:extLst>
          </p:cNvPr>
          <p:cNvSpPr/>
          <p:nvPr/>
        </p:nvSpPr>
        <p:spPr>
          <a:xfrm>
            <a:off x="4842224" y="4542973"/>
            <a:ext cx="590068" cy="597159"/>
          </a:xfrm>
          <a:prstGeom prst="ellipse">
            <a:avLst/>
          </a:prstGeom>
          <a:solidFill>
            <a:srgbClr val="CFDF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7F82405-1FC0-2D0C-B884-3EF9A8F2ED10}"/>
              </a:ext>
            </a:extLst>
          </p:cNvPr>
          <p:cNvCxnSpPr>
            <a:cxnSpLocks/>
          </p:cNvCxnSpPr>
          <p:nvPr/>
        </p:nvCxnSpPr>
        <p:spPr>
          <a:xfrm>
            <a:off x="4291684" y="3772133"/>
            <a:ext cx="0" cy="23674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32E4904-1D20-D089-554E-1AAC06E2CF73}"/>
              </a:ext>
            </a:extLst>
          </p:cNvPr>
          <p:cNvCxnSpPr>
            <a:cxnSpLocks/>
          </p:cNvCxnSpPr>
          <p:nvPr/>
        </p:nvCxnSpPr>
        <p:spPr>
          <a:xfrm flipH="1">
            <a:off x="4303149" y="6138450"/>
            <a:ext cx="23668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8572B8C-D6C2-8FAC-8A6B-C40D6C7A3760}"/>
              </a:ext>
            </a:extLst>
          </p:cNvPr>
          <p:cNvCxnSpPr>
            <a:cxnSpLocks/>
          </p:cNvCxnSpPr>
          <p:nvPr/>
        </p:nvCxnSpPr>
        <p:spPr>
          <a:xfrm flipV="1">
            <a:off x="3634604" y="4907416"/>
            <a:ext cx="1041773" cy="20486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113B972-D2C1-B553-5316-C6FD94F83EC7}"/>
              </a:ext>
            </a:extLst>
          </p:cNvPr>
          <p:cNvSpPr txBox="1"/>
          <p:nvPr/>
        </p:nvSpPr>
        <p:spPr>
          <a:xfrm>
            <a:off x="5137258" y="3078786"/>
            <a:ext cx="645777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Nicho ecológico	</a:t>
            </a:r>
          </a:p>
        </p:txBody>
      </p:sp>
    </p:spTree>
    <p:extLst>
      <p:ext uri="{BB962C8B-B14F-4D97-AF65-F5344CB8AC3E}">
        <p14:creationId xmlns:p14="http://schemas.microsoft.com/office/powerpoint/2010/main" val="215757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00EACCC-3643-D1E0-FE61-25BAFC326937}"/>
              </a:ext>
            </a:extLst>
          </p:cNvPr>
          <p:cNvSpPr txBox="1"/>
          <p:nvPr/>
        </p:nvSpPr>
        <p:spPr>
          <a:xfrm>
            <a:off x="1007997" y="684571"/>
            <a:ext cx="9479028" cy="425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3 y 4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Taller práctico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Resultados y discusión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Limitaciones, otras consideraciones y nuevos avances</a:t>
            </a:r>
          </a:p>
        </p:txBody>
      </p:sp>
    </p:spTree>
    <p:extLst>
      <p:ext uri="{BB962C8B-B14F-4D97-AF65-F5344CB8AC3E}">
        <p14:creationId xmlns:p14="http://schemas.microsoft.com/office/powerpoint/2010/main" val="2505909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28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Resolución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C096816-3DCD-9E50-5DB5-3056E002D59B}"/>
              </a:ext>
            </a:extLst>
          </p:cNvPr>
          <p:cNvSpPr txBox="1"/>
          <p:nvPr/>
        </p:nvSpPr>
        <p:spPr>
          <a:xfrm>
            <a:off x="1236446" y="2164988"/>
            <a:ext cx="9434563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Proceso: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Selección del mapa de referencia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Recortar las variables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Cambiar la resolución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50AE97B-7DD8-A07A-93FC-11AE4AD2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357" y="920251"/>
            <a:ext cx="5004404" cy="3685749"/>
          </a:xfrm>
          <a:prstGeom prst="round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8668855-A653-C65E-DC4F-6A3681B161F5}"/>
              </a:ext>
            </a:extLst>
          </p:cNvPr>
          <p:cNvSpPr txBox="1"/>
          <p:nvPr/>
        </p:nvSpPr>
        <p:spPr>
          <a:xfrm>
            <a:off x="10910189" y="3768528"/>
            <a:ext cx="62185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9841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50AE97B-7DD8-A07A-93FC-11AE4AD2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065" y="920251"/>
            <a:ext cx="3182696" cy="2344059"/>
          </a:xfrm>
          <a:prstGeom prst="round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8668855-A653-C65E-DC4F-6A3681B161F5}"/>
              </a:ext>
            </a:extLst>
          </p:cNvPr>
          <p:cNvSpPr txBox="1"/>
          <p:nvPr/>
        </p:nvSpPr>
        <p:spPr>
          <a:xfrm>
            <a:off x="11126499" y="2426837"/>
            <a:ext cx="62185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1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94E4406-9DC2-481B-5223-328B8CA5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778" y="1602659"/>
            <a:ext cx="5418231" cy="4267124"/>
          </a:xfrm>
          <a:prstGeom prst="round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650EC606-F436-204A-F917-5FAD388F231F}"/>
              </a:ext>
            </a:extLst>
          </p:cNvPr>
          <p:cNvSpPr txBox="1"/>
          <p:nvPr/>
        </p:nvSpPr>
        <p:spPr>
          <a:xfrm>
            <a:off x="10096224" y="5032309"/>
            <a:ext cx="62185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2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Resolución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C096816-3DCD-9E50-5DB5-3056E002D59B}"/>
              </a:ext>
            </a:extLst>
          </p:cNvPr>
          <p:cNvSpPr txBox="1"/>
          <p:nvPr/>
        </p:nvSpPr>
        <p:spPr>
          <a:xfrm>
            <a:off x="1236446" y="2164988"/>
            <a:ext cx="9434563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Proceso: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Selección del mapa de referencia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Recortar las variables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Cambiar la resolución</a:t>
            </a:r>
          </a:p>
        </p:txBody>
      </p:sp>
    </p:spTree>
    <p:extLst>
      <p:ext uri="{BB962C8B-B14F-4D97-AF65-F5344CB8AC3E}">
        <p14:creationId xmlns:p14="http://schemas.microsoft.com/office/powerpoint/2010/main" val="104897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50AE97B-7DD8-A07A-93FC-11AE4AD2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065" y="920251"/>
            <a:ext cx="3182696" cy="2344059"/>
          </a:xfrm>
          <a:prstGeom prst="round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8668855-A653-C65E-DC4F-6A3681B161F5}"/>
              </a:ext>
            </a:extLst>
          </p:cNvPr>
          <p:cNvSpPr txBox="1"/>
          <p:nvPr/>
        </p:nvSpPr>
        <p:spPr>
          <a:xfrm>
            <a:off x="11126499" y="2426837"/>
            <a:ext cx="62185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1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Resolución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B86C4D-5FDC-DAE5-6B0A-811EAD59B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701" y="3395847"/>
            <a:ext cx="3141308" cy="2473935"/>
          </a:xfrm>
          <a:prstGeom prst="round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C12FFC-ACEE-3EB0-B1F2-AB3D44648408}"/>
              </a:ext>
            </a:extLst>
          </p:cNvPr>
          <p:cNvSpPr txBox="1"/>
          <p:nvPr/>
        </p:nvSpPr>
        <p:spPr>
          <a:xfrm>
            <a:off x="10096224" y="5032309"/>
            <a:ext cx="62185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2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A5F0B86-9575-993D-16D5-BFFBB1276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2" b="96591" l="3625" r="98087">
                        <a14:foregroundMark x1="10675" y1="8207" x2="24169" y2="5934"/>
                        <a14:foregroundMark x1="24169" y1="5934" x2="83283" y2="14646"/>
                        <a14:foregroundMark x1="83283" y1="14646" x2="91440" y2="21843"/>
                        <a14:foregroundMark x1="91440" y1="21843" x2="86103" y2="47475"/>
                        <a14:foregroundMark x1="86103" y1="47475" x2="58006" y2="83207"/>
                        <a14:foregroundMark x1="58006" y1="83207" x2="39678" y2="89773"/>
                        <a14:foregroundMark x1="39678" y1="89773" x2="16213" y2="86490"/>
                        <a14:foregroundMark x1="16213" y1="86490" x2="5035" y2="56692"/>
                        <a14:foregroundMark x1="5035" y1="56692" x2="9063" y2="40657"/>
                        <a14:foregroundMark x1="9063" y1="40657" x2="9567" y2="40025"/>
                        <a14:foregroundMark x1="5136" y1="59091" x2="19637" y2="89773"/>
                        <a14:foregroundMark x1="19637" y1="89773" x2="43706" y2="93561"/>
                        <a14:foregroundMark x1="43706" y1="93561" x2="97583" y2="22980"/>
                        <a14:foregroundMark x1="20040" y1="2652" x2="36052" y2="3788"/>
                        <a14:foregroundMark x1="8862" y1="8333" x2="11581" y2="32323"/>
                        <a14:foregroundMark x1="4431" y1="55808" x2="12790" y2="75000"/>
                        <a14:foregroundMark x1="12790" y1="75000" x2="12790" y2="75000"/>
                        <a14:foregroundMark x1="5438" y1="84091" x2="29003" y2="79798"/>
                        <a14:foregroundMark x1="74320" y1="69823" x2="91641" y2="43308"/>
                        <a14:foregroundMark x1="97583" y1="18561" x2="79557" y2="20202"/>
                        <a14:foregroundMark x1="81571" y1="13005" x2="98187" y2="27020"/>
                        <a14:foregroundMark x1="98187" y1="27020" x2="95770" y2="66035"/>
                        <a14:foregroundMark x1="95770" y1="66035" x2="87210" y2="90278"/>
                        <a14:foregroundMark x1="87210" y1="90278" x2="65458" y2="60985"/>
                        <a14:foregroundMark x1="65458" y1="60985" x2="71702" y2="29419"/>
                        <a14:foregroundMark x1="43807" y1="92298" x2="76939" y2="85354"/>
                        <a14:foregroundMark x1="76939" y1="85354" x2="97281" y2="89646"/>
                        <a14:foregroundMark x1="97281" y1="89646" x2="43807" y2="96591"/>
                        <a14:foregroundMark x1="40081" y1="2904" x2="96677" y2="15909"/>
                        <a14:foregroundMark x1="96677" y1="15909" x2="95569" y2="21970"/>
                        <a14:foregroundMark x1="8560" y1="8207" x2="10876" y2="7955"/>
                        <a14:foregroundMark x1="18328" y1="2652" x2="6344" y2="13763"/>
                        <a14:foregroundMark x1="6112" y1="43830" x2="5942" y2="65783"/>
                        <a14:foregroundMark x1="6344" y1="13763" x2="6171" y2="36171"/>
                        <a14:foregroundMark x1="3625" y1="62247" x2="4935" y2="66667"/>
                        <a14:backgroundMark x1="3424" y1="20707" x2="4330" y2="439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1897" y="2137392"/>
            <a:ext cx="5816469" cy="4639119"/>
          </a:xfrm>
          <a:prstGeom prst="round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C096816-3DCD-9E50-5DB5-3056E002D59B}"/>
              </a:ext>
            </a:extLst>
          </p:cNvPr>
          <p:cNvSpPr txBox="1"/>
          <p:nvPr/>
        </p:nvSpPr>
        <p:spPr>
          <a:xfrm>
            <a:off x="1236446" y="2164988"/>
            <a:ext cx="9434563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Proceso: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Selección del mapa de referencia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Recortar las variables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Cambiar la resolución*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BCABE2-D7B0-0C40-3F22-A92E8764AF78}"/>
              </a:ext>
            </a:extLst>
          </p:cNvPr>
          <p:cNvSpPr txBox="1"/>
          <p:nvPr/>
        </p:nvSpPr>
        <p:spPr>
          <a:xfrm>
            <a:off x="9340424" y="5869782"/>
            <a:ext cx="62185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31E92F-F174-12D3-78F4-CC14771FEF1B}"/>
              </a:ext>
            </a:extLst>
          </p:cNvPr>
          <p:cNvSpPr txBox="1"/>
          <p:nvPr/>
        </p:nvSpPr>
        <p:spPr>
          <a:xfrm>
            <a:off x="1812964" y="4496586"/>
            <a:ext cx="2849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*Calcular la media de la   </a:t>
            </a:r>
          </a:p>
          <a:p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  variable para cada celda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B9C6EF4-A327-0B00-58C7-100B10F843C9}"/>
              </a:ext>
            </a:extLst>
          </p:cNvPr>
          <p:cNvSpPr txBox="1"/>
          <p:nvPr/>
        </p:nvSpPr>
        <p:spPr>
          <a:xfrm>
            <a:off x="614517" y="6279956"/>
            <a:ext cx="616482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Transformación a formato </a:t>
            </a:r>
            <a:r>
              <a:rPr lang="es-ES" sz="1800" b="1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raster</a:t>
            </a:r>
            <a:r>
              <a:rPr lang="es-ES" sz="1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si es necesario</a:t>
            </a:r>
          </a:p>
        </p:txBody>
      </p:sp>
    </p:spTree>
    <p:extLst>
      <p:ext uri="{BB962C8B-B14F-4D97-AF65-F5344CB8AC3E}">
        <p14:creationId xmlns:p14="http://schemas.microsoft.com/office/powerpoint/2010/main" val="279911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8D51E6-2113-C726-4F34-B79D10612430}"/>
              </a:ext>
            </a:extLst>
          </p:cNvPr>
          <p:cNvSpPr txBox="1"/>
          <p:nvPr/>
        </p:nvSpPr>
        <p:spPr>
          <a:xfrm>
            <a:off x="289540" y="823742"/>
            <a:ext cx="9796851" cy="2928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Factores importantes (variables)</a:t>
            </a:r>
          </a:p>
          <a:p>
            <a:r>
              <a:rPr lang="es-ES" sz="32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d)  Correlación</a:t>
            </a:r>
            <a:r>
              <a:rPr lang="es-ES" sz="28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Pearson </a:t>
            </a:r>
            <a:r>
              <a:rPr lang="es-ES" sz="24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correlation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</a:t>
            </a:r>
            <a:r>
              <a:rPr lang="es-ES" sz="24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coefficient</a:t>
            </a:r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Redundancia en la información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sensibles</a:t>
            </a:r>
          </a:p>
        </p:txBody>
      </p:sp>
      <p:pic>
        <p:nvPicPr>
          <p:cNvPr id="1028" name="Picture 4" descr="Pearson's correlation between different environmental variables. | Download  Scientific Diagram">
            <a:extLst>
              <a:ext uri="{FF2B5EF4-FFF2-40B4-BE49-F238E27FC236}">
                <a16:creationId xmlns:a16="http://schemas.microsoft.com/office/drawing/2014/main" id="{4D1D6511-EEFB-A6F6-E4C7-850FE16D9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51" y="1491833"/>
            <a:ext cx="4611452" cy="473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9A76A9E-035D-BC2C-8BA8-5504318AA95A}"/>
              </a:ext>
            </a:extLst>
          </p:cNvPr>
          <p:cNvSpPr txBox="1"/>
          <p:nvPr/>
        </p:nvSpPr>
        <p:spPr>
          <a:xfrm>
            <a:off x="512273" y="6412953"/>
            <a:ext cx="841190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50" dirty="0">
                <a:latin typeface="Candara" panose="020E0502030303020204" pitchFamily="34" charset="0"/>
              </a:rPr>
              <a:t>Singh et al. (2020). </a:t>
            </a:r>
            <a:r>
              <a:rPr lang="es-ES" sz="1050" dirty="0" err="1">
                <a:latin typeface="Candara" panose="020E0502030303020204" pitchFamily="34" charset="0"/>
              </a:rPr>
              <a:t>Modelling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habitat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suitability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of</a:t>
            </a:r>
            <a:r>
              <a:rPr lang="es-ES" sz="1050" dirty="0">
                <a:latin typeface="Candara" panose="020E0502030303020204" pitchFamily="34" charset="0"/>
              </a:rPr>
              <a:t> western </a:t>
            </a:r>
            <a:r>
              <a:rPr lang="es-ES" sz="1050" dirty="0" err="1">
                <a:latin typeface="Candara" panose="020E0502030303020204" pitchFamily="34" charset="0"/>
              </a:rPr>
              <a:t>tragopan</a:t>
            </a:r>
            <a:r>
              <a:rPr lang="es-ES" sz="1050" dirty="0">
                <a:latin typeface="Candara" panose="020E0502030303020204" pitchFamily="34" charset="0"/>
              </a:rPr>
              <a:t> (</a:t>
            </a:r>
            <a:r>
              <a:rPr lang="es-ES" sz="1050" dirty="0" err="1">
                <a:latin typeface="Candara" panose="020E0502030303020204" pitchFamily="34" charset="0"/>
              </a:rPr>
              <a:t>Tragopan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melanocephalus</a:t>
            </a:r>
            <a:r>
              <a:rPr lang="es-ES" sz="1050" dirty="0">
                <a:latin typeface="Candara" panose="020E0502030303020204" pitchFamily="34" charset="0"/>
              </a:rPr>
              <a:t>) a </a:t>
            </a:r>
            <a:r>
              <a:rPr lang="es-ES" sz="1050" dirty="0" err="1">
                <a:latin typeface="Candara" panose="020E0502030303020204" pitchFamily="34" charset="0"/>
              </a:rPr>
              <a:t>range-restricted</a:t>
            </a:r>
            <a:r>
              <a:rPr lang="es-ES" sz="1050" dirty="0">
                <a:latin typeface="Candara" panose="020E0502030303020204" pitchFamily="34" charset="0"/>
              </a:rPr>
              <a:t> vulnerable </a:t>
            </a:r>
            <a:r>
              <a:rPr lang="es-ES" sz="1050" dirty="0" err="1">
                <a:latin typeface="Candara" panose="020E0502030303020204" pitchFamily="34" charset="0"/>
              </a:rPr>
              <a:t>bird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species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of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the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Himalayan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region</a:t>
            </a:r>
            <a:r>
              <a:rPr lang="es-ES" sz="1050" dirty="0">
                <a:latin typeface="Candara" panose="020E0502030303020204" pitchFamily="34" charset="0"/>
              </a:rPr>
              <a:t>, in response </a:t>
            </a:r>
            <a:r>
              <a:rPr lang="es-ES" sz="1050" dirty="0" err="1">
                <a:latin typeface="Candara" panose="020E0502030303020204" pitchFamily="34" charset="0"/>
              </a:rPr>
              <a:t>to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climate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change</a:t>
            </a:r>
            <a:r>
              <a:rPr lang="es-ES" sz="1050" dirty="0">
                <a:latin typeface="Candara" panose="020E0502030303020204" pitchFamily="34" charset="0"/>
              </a:rPr>
              <a:t>. </a:t>
            </a:r>
            <a:r>
              <a:rPr lang="es-ES" sz="1050" dirty="0" err="1">
                <a:latin typeface="Candara" panose="020E0502030303020204" pitchFamily="34" charset="0"/>
              </a:rPr>
              <a:t>Climate</a:t>
            </a:r>
            <a:r>
              <a:rPr lang="es-ES" sz="1050" dirty="0">
                <a:latin typeface="Candara" panose="020E0502030303020204" pitchFamily="34" charset="0"/>
              </a:rPr>
              <a:t> </a:t>
            </a:r>
            <a:r>
              <a:rPr lang="es-ES" sz="1050" dirty="0" err="1">
                <a:latin typeface="Candara" panose="020E0502030303020204" pitchFamily="34" charset="0"/>
              </a:rPr>
              <a:t>Risk</a:t>
            </a:r>
            <a:r>
              <a:rPr lang="es-ES" sz="1050" dirty="0">
                <a:latin typeface="Candara" panose="020E0502030303020204" pitchFamily="34" charset="0"/>
              </a:rPr>
              <a:t> Management, 29, 100241.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F3FA927-C952-CDAC-AF77-AFB0CAD18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3" y="3899089"/>
            <a:ext cx="2826138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B96B136-BD12-3522-C286-C4E845296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236" y="3899089"/>
            <a:ext cx="2888591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5C86316-33FD-98A7-64D2-42B756AC2401}"/>
              </a:ext>
            </a:extLst>
          </p:cNvPr>
          <p:cNvSpPr txBox="1"/>
          <p:nvPr/>
        </p:nvSpPr>
        <p:spPr>
          <a:xfrm>
            <a:off x="1544882" y="5990214"/>
            <a:ext cx="5149469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Altitud        	  	          Temperatura media anual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6803FB6-BF32-D105-D8CA-223497CA2CCF}"/>
              </a:ext>
            </a:extLst>
          </p:cNvPr>
          <p:cNvCxnSpPr>
            <a:cxnSpLocks/>
          </p:cNvCxnSpPr>
          <p:nvPr/>
        </p:nvCxnSpPr>
        <p:spPr>
          <a:xfrm flipV="1">
            <a:off x="3448323" y="3786420"/>
            <a:ext cx="3635406" cy="1205457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719EEC50-5C78-A34C-4581-01FA47EF85F4}"/>
              </a:ext>
            </a:extLst>
          </p:cNvPr>
          <p:cNvSpPr/>
          <p:nvPr/>
        </p:nvSpPr>
        <p:spPr>
          <a:xfrm>
            <a:off x="7435972" y="1733909"/>
            <a:ext cx="181154" cy="6211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E5739EC-CE65-D1C3-F049-74D85E6DE4A8}"/>
              </a:ext>
            </a:extLst>
          </p:cNvPr>
          <p:cNvSpPr/>
          <p:nvPr/>
        </p:nvSpPr>
        <p:spPr>
          <a:xfrm rot="5400000">
            <a:off x="7205318" y="3617961"/>
            <a:ext cx="169448" cy="3263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1197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270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4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Técnica a utilizar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Variedad de técnicas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Evaluación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Distintos resultados: modelos de consenso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4104A2-0038-4E3B-66CC-BB2FFAA1CCA6}"/>
              </a:ext>
            </a:extLst>
          </p:cNvPr>
          <p:cNvSpPr txBox="1"/>
          <p:nvPr/>
        </p:nvSpPr>
        <p:spPr>
          <a:xfrm>
            <a:off x="357995" y="4519288"/>
            <a:ext cx="9510623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*Porcentaje de datos para test/</a:t>
            </a:r>
            <a:r>
              <a:rPr lang="es-ES" sz="2400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train</a:t>
            </a: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(70-80%)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*</a:t>
            </a: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Media de varias réplicas del mismo modelo para reducir la aleatoriedad</a:t>
            </a:r>
          </a:p>
        </p:txBody>
      </p:sp>
    </p:spTree>
    <p:extLst>
      <p:ext uri="{BB962C8B-B14F-4D97-AF65-F5344CB8AC3E}">
        <p14:creationId xmlns:p14="http://schemas.microsoft.com/office/powerpoint/2010/main" val="3700317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547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4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Técnica a utilizar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Variedad de técnicas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Máxima entropía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regresión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Árboles de regresión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Machine </a:t>
            </a:r>
            <a:r>
              <a:rPr lang="es-ES" sz="24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learning</a:t>
            </a:r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EEEF247-6062-08C8-D365-1F677017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342" y="2359354"/>
            <a:ext cx="6565917" cy="380947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65DCFB6-96FF-CED3-C303-3FCF1F1A6BF0}"/>
              </a:ext>
            </a:extLst>
          </p:cNvPr>
          <p:cNvSpPr txBox="1"/>
          <p:nvPr/>
        </p:nvSpPr>
        <p:spPr>
          <a:xfrm>
            <a:off x="435088" y="6384720"/>
            <a:ext cx="8796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Benito</a:t>
            </a:r>
            <a:r>
              <a:rPr lang="en-US" sz="1200" dirty="0">
                <a:solidFill>
                  <a:srgbClr val="222222"/>
                </a:solidFill>
                <a:latin typeface="Candara" panose="020E0502030303020204" pitchFamily="34" charset="0"/>
              </a:rPr>
              <a:t> et al.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(2013). The impact of modelling choices in the predictive performance of richness maps derived from species‐distribution models: Guidelines to build better diversity models.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Methods in Ecology and Evolution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4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(4), 327-335.</a:t>
            </a:r>
            <a:endParaRPr lang="es-ES" sz="1200" dirty="0">
              <a:latin typeface="Candara" panose="020E0502030303020204" pitchFamily="34" charset="0"/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0AFCF00E-6A77-17E6-2DB7-BD17A27EB480}"/>
              </a:ext>
            </a:extLst>
          </p:cNvPr>
          <p:cNvCxnSpPr/>
          <p:nvPr/>
        </p:nvCxnSpPr>
        <p:spPr>
          <a:xfrm>
            <a:off x="4233325" y="5906277"/>
            <a:ext cx="989045" cy="0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96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945DFD8-8205-E336-4ADF-DA2CDD052F84}"/>
              </a:ext>
            </a:extLst>
          </p:cNvPr>
          <p:cNvSpPr txBox="1"/>
          <p:nvPr/>
        </p:nvSpPr>
        <p:spPr>
          <a:xfrm>
            <a:off x="433521" y="6366132"/>
            <a:ext cx="5662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Fielding</a:t>
            </a:r>
            <a:r>
              <a:rPr lang="en-US" sz="1200" dirty="0">
                <a:solidFill>
                  <a:srgbClr val="222222"/>
                </a:solidFill>
                <a:latin typeface="Candara" panose="020E0502030303020204" pitchFamily="34" charset="0"/>
              </a:rPr>
              <a:t>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&amp; Bell. (1997). A review of methods for the assessment of prediction errors in conservation presence/absence models.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Environmental conservation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24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(1), 38-49.</a:t>
            </a:r>
            <a:endParaRPr lang="es-ES" sz="1200" dirty="0">
              <a:latin typeface="Candara" panose="020E05020303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EA173E-8702-243F-3045-BDD5AC35BD27}"/>
              </a:ext>
            </a:extLst>
          </p:cNvPr>
          <p:cNvSpPr txBox="1"/>
          <p:nvPr/>
        </p:nvSpPr>
        <p:spPr>
          <a:xfrm>
            <a:off x="1278079" y="2052559"/>
            <a:ext cx="9710417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*</a:t>
            </a:r>
            <a:r>
              <a:rPr lang="es-ES" sz="20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No hay normas establecidas, solo muchas críticas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1410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4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Técnica a utilizar</a:t>
            </a:r>
          </a:p>
          <a:p>
            <a:pPr marL="971550" lvl="1" indent="-514350">
              <a:lnSpc>
                <a:spcPct val="150000"/>
              </a:lnSpc>
              <a:buAutoNum type="alphaLcParenR" startAt="2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Evaluación (variedad de métodos)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8C1A53-3DEB-30F5-FDAE-706C08E14152}"/>
              </a:ext>
            </a:extLst>
          </p:cNvPr>
          <p:cNvSpPr txBox="1"/>
          <p:nvPr/>
        </p:nvSpPr>
        <p:spPr>
          <a:xfrm>
            <a:off x="6802165" y="950481"/>
            <a:ext cx="32905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u="sng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AUC</a:t>
            </a:r>
          </a:p>
          <a:p>
            <a:pPr algn="ctr"/>
            <a:r>
              <a:rPr lang="es-ES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Area</a:t>
            </a:r>
            <a:r>
              <a:rPr lang="es-ES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</a:t>
            </a:r>
            <a:r>
              <a:rPr lang="es-ES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Under</a:t>
            </a:r>
            <a:r>
              <a:rPr lang="es-ES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</a:t>
            </a:r>
            <a:r>
              <a:rPr lang="es-ES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the</a:t>
            </a:r>
            <a:r>
              <a:rPr lang="es-ES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ROC curve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1C4F24E-8870-00B6-18A5-CFCBFB4519F6}"/>
              </a:ext>
            </a:extLst>
          </p:cNvPr>
          <p:cNvSpPr txBox="1"/>
          <p:nvPr/>
        </p:nvSpPr>
        <p:spPr>
          <a:xfrm>
            <a:off x="3868850" y="2752830"/>
            <a:ext cx="28493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u="sng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Boyce </a:t>
            </a:r>
            <a:r>
              <a:rPr lang="es-ES" sz="2000" u="sng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Index</a:t>
            </a:r>
            <a:endParaRPr lang="es-ES" sz="2000" u="sng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algn="ctr"/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(solo presencia)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E433CFF-CCF6-0A67-05D2-967C9D8E3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79" y="3392487"/>
            <a:ext cx="3160664" cy="19688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71D78CA-1D6B-A2C9-C4B6-33D4484A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892" y="1846132"/>
            <a:ext cx="2594655" cy="393831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80BCD33-29BC-A8B6-EE3A-F23D939BF2E8}"/>
              </a:ext>
            </a:extLst>
          </p:cNvPr>
          <p:cNvSpPr txBox="1"/>
          <p:nvPr/>
        </p:nvSpPr>
        <p:spPr>
          <a:xfrm>
            <a:off x="7101686" y="5797691"/>
            <a:ext cx="27475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Lobo et al. (2008). AUC: a misleading measure of the performance of predictive distribution models.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Global ecology and Biogeography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17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(2), 145-151.</a:t>
            </a:r>
            <a:endParaRPr lang="es-ES" sz="1200" dirty="0">
              <a:latin typeface="Candara" panose="020E0502030303020204" pitchFamily="34" charset="0"/>
            </a:endParaRPr>
          </a:p>
        </p:txBody>
      </p:sp>
      <p:pic>
        <p:nvPicPr>
          <p:cNvPr id="14" name="Gráfico 13" descr="Contorno de cara riendo y sudando con relleno sólido con relleno sólido">
            <a:extLst>
              <a:ext uri="{FF2B5EF4-FFF2-40B4-BE49-F238E27FC236}">
                <a16:creationId xmlns:a16="http://schemas.microsoft.com/office/drawing/2014/main" id="{B08C6001-86F8-A439-8001-EDFEB5554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4132" y="6073278"/>
            <a:ext cx="457200" cy="4572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2802A7A-F14F-5913-CF83-8A127FD9C887}"/>
              </a:ext>
            </a:extLst>
          </p:cNvPr>
          <p:cNvSpPr txBox="1"/>
          <p:nvPr/>
        </p:nvSpPr>
        <p:spPr>
          <a:xfrm>
            <a:off x="3827345" y="3635295"/>
            <a:ext cx="3213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 err="1">
                <a:latin typeface="Candara" panose="020E0502030303020204" pitchFamily="34" charset="0"/>
              </a:rPr>
              <a:t>Hirzel</a:t>
            </a:r>
            <a:r>
              <a:rPr lang="en-US" sz="1200" b="0" i="0" u="none" strike="noStrike" baseline="0" dirty="0">
                <a:latin typeface="Candara" panose="020E0502030303020204" pitchFamily="34" charset="0"/>
              </a:rPr>
              <a:t>, et al. (2006). Evaluating the Ability of Habitat Suitability Models to Predict </a:t>
            </a:r>
            <a:r>
              <a:rPr lang="es-ES" sz="1200" b="0" i="0" u="none" strike="noStrike" baseline="0" dirty="0" err="1">
                <a:latin typeface="Candara" panose="020E0502030303020204" pitchFamily="34" charset="0"/>
              </a:rPr>
              <a:t>Species</a:t>
            </a:r>
            <a:r>
              <a:rPr lang="es-ES" sz="12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s-ES" sz="1200" b="0" i="0" u="none" strike="noStrike" baseline="0" dirty="0" err="1">
                <a:latin typeface="Candara" panose="020E0502030303020204" pitchFamily="34" charset="0"/>
              </a:rPr>
              <a:t>Presences</a:t>
            </a:r>
            <a:r>
              <a:rPr lang="es-ES" sz="1200" b="0" i="0" u="none" strike="noStrike" baseline="0" dirty="0">
                <a:latin typeface="Candara" panose="020E0502030303020204" pitchFamily="34" charset="0"/>
              </a:rPr>
              <a:t>. </a:t>
            </a:r>
            <a:r>
              <a:rPr lang="es-ES" sz="1200" b="0" i="0" u="none" strike="noStrike" baseline="0" dirty="0" err="1">
                <a:latin typeface="Candara" panose="020E0502030303020204" pitchFamily="34" charset="0"/>
              </a:rPr>
              <a:t>Ecological</a:t>
            </a:r>
            <a:r>
              <a:rPr lang="es-ES" sz="12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s-ES" sz="1200" b="0" i="0" u="none" strike="noStrike" baseline="0" dirty="0" err="1">
                <a:latin typeface="Candara" panose="020E0502030303020204" pitchFamily="34" charset="0"/>
              </a:rPr>
              <a:t>Modelling</a:t>
            </a:r>
            <a:r>
              <a:rPr lang="es-ES" sz="1200" b="0" i="0" u="none" strike="noStrike" baseline="0" dirty="0">
                <a:latin typeface="Candara" panose="020E0502030303020204" pitchFamily="34" charset="0"/>
              </a:rPr>
              <a:t> 199(2): 142–52.</a:t>
            </a:r>
            <a:endParaRPr lang="es-ES" sz="1200" dirty="0">
              <a:latin typeface="Candara" panose="020E0502030303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C26D5AC-E2E8-AA42-91AB-EC4C746129DE}"/>
              </a:ext>
            </a:extLst>
          </p:cNvPr>
          <p:cNvSpPr txBox="1"/>
          <p:nvPr/>
        </p:nvSpPr>
        <p:spPr>
          <a:xfrm>
            <a:off x="3868850" y="4499277"/>
            <a:ext cx="294249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0" i="1" u="sng" dirty="0">
                <a:solidFill>
                  <a:srgbClr val="1C1D1E"/>
                </a:solidFill>
                <a:effectLst/>
                <a:latin typeface="Candara" panose="020E0502030303020204" pitchFamily="34" charset="0"/>
              </a:rPr>
              <a:t>F</a:t>
            </a:r>
            <a:r>
              <a:rPr lang="es-ES" sz="2000" b="0" i="0" u="sng" dirty="0">
                <a:solidFill>
                  <a:srgbClr val="1C1D1E"/>
                </a:solidFill>
                <a:effectLst/>
                <a:latin typeface="Candara" panose="020E0502030303020204" pitchFamily="34" charset="0"/>
              </a:rPr>
              <a:t>-</a:t>
            </a:r>
            <a:r>
              <a:rPr lang="es-ES" sz="2000" b="0" i="0" u="sng" dirty="0" err="1">
                <a:solidFill>
                  <a:srgbClr val="1C1D1E"/>
                </a:solidFill>
                <a:effectLst/>
                <a:latin typeface="Candara" panose="020E0502030303020204" pitchFamily="34" charset="0"/>
              </a:rPr>
              <a:t>measures</a:t>
            </a:r>
            <a:endParaRPr lang="es-ES" sz="2000" b="0" i="0" u="sng" dirty="0">
              <a:solidFill>
                <a:srgbClr val="1C1D1E"/>
              </a:solidFill>
              <a:effectLst/>
              <a:latin typeface="Candara" panose="020E0502030303020204" pitchFamily="34" charset="0"/>
            </a:endParaRPr>
          </a:p>
          <a:p>
            <a:pPr algn="ctr"/>
            <a:r>
              <a:rPr lang="es-ES" dirty="0">
                <a:solidFill>
                  <a:srgbClr val="1C1D1E"/>
                </a:solidFill>
                <a:latin typeface="Candara" panose="020E0502030303020204" pitchFamily="34" charset="0"/>
              </a:rPr>
              <a:t>(presencia-</a:t>
            </a:r>
            <a:r>
              <a:rPr lang="es-ES" dirty="0" err="1">
                <a:solidFill>
                  <a:srgbClr val="1C1D1E"/>
                </a:solidFill>
                <a:latin typeface="Candara" panose="020E0502030303020204" pitchFamily="34" charset="0"/>
              </a:rPr>
              <a:t>background</a:t>
            </a:r>
            <a:r>
              <a:rPr lang="es-ES" dirty="0">
                <a:solidFill>
                  <a:srgbClr val="1C1D1E"/>
                </a:solidFill>
                <a:latin typeface="Candara" panose="020E0502030303020204" pitchFamily="34" charset="0"/>
              </a:rPr>
              <a:t>)</a:t>
            </a:r>
            <a:endParaRPr lang="es-ES" sz="2000" b="0" i="0" dirty="0">
              <a:solidFill>
                <a:srgbClr val="1C1D1E"/>
              </a:solidFill>
              <a:effectLst/>
              <a:latin typeface="Candara" panose="020E0502030303020204" pitchFamily="34" charset="0"/>
            </a:endParaRPr>
          </a:p>
          <a:p>
            <a:pPr algn="ctr"/>
            <a:endParaRPr lang="es-ES" sz="2000" u="sng" dirty="0">
              <a:latin typeface="Candara" panose="020E0502030303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30F948E-2C24-3FA5-A928-F9370DEA216C}"/>
              </a:ext>
            </a:extLst>
          </p:cNvPr>
          <p:cNvSpPr txBox="1"/>
          <p:nvPr/>
        </p:nvSpPr>
        <p:spPr>
          <a:xfrm>
            <a:off x="596499" y="2561490"/>
            <a:ext cx="2849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u="sng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Matriz de confusión</a:t>
            </a:r>
          </a:p>
          <a:p>
            <a:pPr algn="ctr"/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(presencia-ausencia real)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E0E47FD9-5D9E-DC9F-FCC3-3DBB28CAB4B1}"/>
              </a:ext>
            </a:extLst>
          </p:cNvPr>
          <p:cNvSpPr txBox="1"/>
          <p:nvPr/>
        </p:nvSpPr>
        <p:spPr>
          <a:xfrm>
            <a:off x="545126" y="5720755"/>
            <a:ext cx="3004999" cy="578882"/>
          </a:xfrm>
          <a:prstGeom prst="roundRect">
            <a:avLst/>
          </a:prstGeom>
          <a:ln>
            <a:solidFill>
              <a:srgbClr val="3A67A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Usar al menos dos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5C88E8A-344E-A47E-95BD-3FC6BDEAD4A5}"/>
              </a:ext>
            </a:extLst>
          </p:cNvPr>
          <p:cNvSpPr txBox="1"/>
          <p:nvPr/>
        </p:nvSpPr>
        <p:spPr>
          <a:xfrm>
            <a:off x="3902086" y="5193980"/>
            <a:ext cx="28760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0" i="0" dirty="0">
                <a:solidFill>
                  <a:srgbClr val="1C1D1E"/>
                </a:solidFill>
                <a:effectLst/>
                <a:latin typeface="Candara" panose="020E0502030303020204" pitchFamily="34" charset="0"/>
              </a:rPr>
              <a:t>Li, W., &amp; Guo, Q. (2013). How to assess the prediction accuracy of species presence-absence models without absence data? </a:t>
            </a:r>
            <a:r>
              <a:rPr lang="en-US" sz="1200" b="0" i="1" dirty="0" err="1">
                <a:solidFill>
                  <a:srgbClr val="1C1D1E"/>
                </a:solidFill>
                <a:effectLst/>
                <a:latin typeface="Candara" panose="020E0502030303020204" pitchFamily="34" charset="0"/>
              </a:rPr>
              <a:t>Ecography</a:t>
            </a:r>
            <a:r>
              <a:rPr lang="en-US" sz="1200" b="0" i="0" dirty="0">
                <a:solidFill>
                  <a:srgbClr val="1C1D1E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n-US" sz="1200" b="1" i="0" dirty="0">
                <a:solidFill>
                  <a:srgbClr val="1C1D1E"/>
                </a:solidFill>
                <a:effectLst/>
                <a:latin typeface="Candara" panose="020E0502030303020204" pitchFamily="34" charset="0"/>
              </a:rPr>
              <a:t>36</a:t>
            </a:r>
            <a:r>
              <a:rPr lang="en-US" sz="1200" b="0" i="0" dirty="0">
                <a:solidFill>
                  <a:srgbClr val="1C1D1E"/>
                </a:solidFill>
                <a:effectLst/>
                <a:latin typeface="Candara" panose="020E0502030303020204" pitchFamily="34" charset="0"/>
              </a:rPr>
              <a:t>(7), 788–799.</a:t>
            </a:r>
            <a:endParaRPr lang="es-ES" sz="1200" dirty="0">
              <a:latin typeface="Candara" panose="020E0502030303020204" pitchFamily="34" charset="0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F1C1B4A-AF6E-143C-EE99-16D0E7FCB227}"/>
              </a:ext>
            </a:extLst>
          </p:cNvPr>
          <p:cNvSpPr/>
          <p:nvPr/>
        </p:nvSpPr>
        <p:spPr>
          <a:xfrm>
            <a:off x="433522" y="2649894"/>
            <a:ext cx="3264408" cy="29018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A2E27BED-E797-97EC-D5E6-4618273BEE0C}"/>
              </a:ext>
            </a:extLst>
          </p:cNvPr>
          <p:cNvSpPr/>
          <p:nvPr/>
        </p:nvSpPr>
        <p:spPr>
          <a:xfrm>
            <a:off x="3782396" y="2828121"/>
            <a:ext cx="3235453" cy="15294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611333F7-B6FF-CF47-6912-627925EEF5B2}"/>
              </a:ext>
            </a:extLst>
          </p:cNvPr>
          <p:cNvSpPr/>
          <p:nvPr/>
        </p:nvSpPr>
        <p:spPr>
          <a:xfrm>
            <a:off x="3895224" y="4541629"/>
            <a:ext cx="2913377" cy="15294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CAF3F7B4-2B83-F305-2672-A12F53502D0D}"/>
              </a:ext>
            </a:extLst>
          </p:cNvPr>
          <p:cNvSpPr/>
          <p:nvPr/>
        </p:nvSpPr>
        <p:spPr>
          <a:xfrm>
            <a:off x="7084539" y="1011707"/>
            <a:ext cx="2736667" cy="57382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3143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270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4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Técnica a utilizar</a:t>
            </a:r>
          </a:p>
          <a:p>
            <a:pPr lvl="1">
              <a:lnSpc>
                <a:spcPct val="150000"/>
              </a:lnSpc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c)  Distintos resultados: modelos de consenso</a:t>
            </a:r>
          </a:p>
          <a:p>
            <a:pPr lvl="2">
              <a:lnSpc>
                <a:spcPct val="150000"/>
              </a:lnSpc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F56C7E-4444-1A25-C770-FF9092E10731}"/>
              </a:ext>
            </a:extLst>
          </p:cNvPr>
          <p:cNvSpPr txBox="1"/>
          <p:nvPr/>
        </p:nvSpPr>
        <p:spPr>
          <a:xfrm>
            <a:off x="395746" y="6288276"/>
            <a:ext cx="4349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Araújo, M. B., &amp; New, M. (2007). Ensemble forecasting of species distributions.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Trends in ecology &amp; evolution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22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(1), 42-47.</a:t>
            </a:r>
            <a:endParaRPr lang="es-ES" sz="1200" dirty="0">
              <a:latin typeface="Candara" panose="020E0502030303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67FB024-37EA-F966-9BC5-2ABCD788C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4" y="2868722"/>
            <a:ext cx="4023500" cy="33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CE2A719-8701-84AD-DF0E-18F2852008D0}"/>
              </a:ext>
            </a:extLst>
          </p:cNvPr>
          <p:cNvSpPr txBox="1"/>
          <p:nvPr/>
        </p:nvSpPr>
        <p:spPr>
          <a:xfrm>
            <a:off x="4271906" y="920252"/>
            <a:ext cx="53831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   Obtenemos la probabilidad de presencia 	de la especie = favorabilidad del hábitat. </a:t>
            </a:r>
            <a:endParaRPr lang="es-ES" sz="20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pic>
        <p:nvPicPr>
          <p:cNvPr id="2054" name="Picture 6" descr="image11">
            <a:extLst>
              <a:ext uri="{FF2B5EF4-FFF2-40B4-BE49-F238E27FC236}">
                <a16:creationId xmlns:a16="http://schemas.microsoft.com/office/drawing/2014/main" id="{F27EC761-8D2F-5EB5-E676-E4600E99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30" y="2445915"/>
            <a:ext cx="5037422" cy="33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12">
            <a:extLst>
              <a:ext uri="{FF2B5EF4-FFF2-40B4-BE49-F238E27FC236}">
                <a16:creationId xmlns:a16="http://schemas.microsoft.com/office/drawing/2014/main" id="{D4D43FF3-CEAA-3411-2619-2E81D5759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30" y="2445915"/>
            <a:ext cx="5183003" cy="345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CAA6CC-141C-1C81-AB50-1F54EABAC726}"/>
              </a:ext>
            </a:extLst>
          </p:cNvPr>
          <p:cNvSpPr txBox="1"/>
          <p:nvPr/>
        </p:nvSpPr>
        <p:spPr>
          <a:xfrm>
            <a:off x="4833111" y="5831823"/>
            <a:ext cx="53831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 </a:t>
            </a:r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Hacer la media</a:t>
            </a:r>
          </a:p>
          <a:p>
            <a:r>
              <a:rPr lang="es-ES" sz="1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 </a:t>
            </a:r>
            <a:r>
              <a:rPr lang="es-ES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Ponderar los modelos con mejor rendimiento</a:t>
            </a:r>
          </a:p>
          <a:p>
            <a:r>
              <a:rPr lang="es-ES" sz="1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 </a:t>
            </a:r>
            <a:r>
              <a:rPr lang="es-ES" sz="18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Modelo de riqueza (</a:t>
            </a:r>
            <a:r>
              <a:rPr lang="es-ES" sz="18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stack</a:t>
            </a:r>
            <a:r>
              <a:rPr lang="es-ES" sz="18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)</a:t>
            </a:r>
            <a:endParaRPr lang="es-ES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19493C-7639-CE98-CCB9-C82781F653A7}"/>
              </a:ext>
            </a:extLst>
          </p:cNvPr>
          <p:cNvSpPr txBox="1"/>
          <p:nvPr/>
        </p:nvSpPr>
        <p:spPr>
          <a:xfrm rot="5400000">
            <a:off x="8882307" y="3212633"/>
            <a:ext cx="23569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222222"/>
                </a:solidFill>
                <a:latin typeface="Candara" panose="020E0502030303020204" pitchFamily="34" charset="0"/>
              </a:rPr>
              <a:t>https://rspatial.org/raster/sdm/</a:t>
            </a:r>
            <a:endParaRPr lang="es-ES" sz="1200" dirty="0">
              <a:latin typeface="Candara" panose="020E0502030303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817872-CC27-CECE-81E4-C163ED530B15}"/>
              </a:ext>
            </a:extLst>
          </p:cNvPr>
          <p:cNvSpPr txBox="1"/>
          <p:nvPr/>
        </p:nvSpPr>
        <p:spPr>
          <a:xfrm>
            <a:off x="1060862" y="2240012"/>
            <a:ext cx="3044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latin typeface="Candara" panose="020E0502030303020204" pitchFamily="34" charset="0"/>
              </a:rPr>
              <a:t>¡Escalas de valores iguales!</a:t>
            </a:r>
          </a:p>
        </p:txBody>
      </p:sp>
    </p:spTree>
    <p:extLst>
      <p:ext uri="{BB962C8B-B14F-4D97-AF65-F5344CB8AC3E}">
        <p14:creationId xmlns:p14="http://schemas.microsoft.com/office/powerpoint/2010/main" val="384994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4405F6E-BFD3-F36E-3FA5-343E3F03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3125837"/>
            <a:ext cx="4669884" cy="349585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358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Análisis</a:t>
            </a: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, Interpretación y Aplicaciones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Thresholding: </a:t>
            </a:r>
            <a:r>
              <a:rPr lang="es-ES" sz="28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binarización</a:t>
            </a: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*</a:t>
            </a:r>
          </a:p>
          <a:p>
            <a:pPr lvl="1"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Umbral favorable/no favorable</a:t>
            </a:r>
          </a:p>
          <a:p>
            <a:pPr lvl="1">
              <a:lnSpc>
                <a:spcPct val="150000"/>
              </a:lnSpc>
            </a:pPr>
            <a:endParaRPr lang="es-ES" i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lvl="1"/>
            <a:r>
              <a:rPr lang="es-ES" sz="28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¿Qué valor usar?</a:t>
            </a:r>
          </a:p>
          <a:p>
            <a:pPr>
              <a:lnSpc>
                <a:spcPct val="150000"/>
              </a:lnSpc>
            </a:pP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04ED6C-F473-FA44-0F40-8AD748F07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808" y="1638668"/>
            <a:ext cx="5784354" cy="467314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E5EC9EB-AF3F-57DE-3030-F97DA0FDCCE9}"/>
              </a:ext>
            </a:extLst>
          </p:cNvPr>
          <p:cNvSpPr txBox="1"/>
          <p:nvPr/>
        </p:nvSpPr>
        <p:spPr>
          <a:xfrm>
            <a:off x="5799328" y="6343929"/>
            <a:ext cx="4168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Liu</a:t>
            </a:r>
            <a:r>
              <a:rPr lang="en-US" sz="1200" dirty="0">
                <a:solidFill>
                  <a:srgbClr val="222222"/>
                </a:solidFill>
                <a:latin typeface="Candara" panose="020E0502030303020204" pitchFamily="34" charset="0"/>
              </a:rPr>
              <a:t> et al.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(2005). Selecting thresholds of occurrence in the prediction of species distributions. 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Ecography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28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(3), 385-393.</a:t>
            </a:r>
            <a:endParaRPr lang="es-ES" sz="1200" dirty="0"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42CBCA-216A-6E43-856A-3D55C26A9CF1}"/>
              </a:ext>
            </a:extLst>
          </p:cNvPr>
          <p:cNvSpPr txBox="1"/>
          <p:nvPr/>
        </p:nvSpPr>
        <p:spPr>
          <a:xfrm>
            <a:off x="0" y="6174345"/>
            <a:ext cx="2686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ES" sz="18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*No es necesario,   </a:t>
            </a:r>
          </a:p>
          <a:p>
            <a:pPr lvl="1"/>
            <a:r>
              <a:rPr lang="es-ES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 </a:t>
            </a:r>
            <a:r>
              <a:rPr lang="es-ES" sz="18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mejor en continuo</a:t>
            </a:r>
          </a:p>
        </p:txBody>
      </p:sp>
    </p:spTree>
    <p:extLst>
      <p:ext uri="{BB962C8B-B14F-4D97-AF65-F5344CB8AC3E}">
        <p14:creationId xmlns:p14="http://schemas.microsoft.com/office/powerpoint/2010/main" val="3167991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Análisis, 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Interpretación</a:t>
            </a: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y Aplicaciones</a:t>
            </a:r>
          </a:p>
          <a:p>
            <a:pPr>
              <a:lnSpc>
                <a:spcPct val="150000"/>
              </a:lnSpc>
            </a:pP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ACA15CDC-C75A-4C9D-3227-560869F1F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66" y="1741302"/>
            <a:ext cx="6119231" cy="348906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78251F6-9C5A-CA58-AEDF-1CEC226CE095}"/>
              </a:ext>
            </a:extLst>
          </p:cNvPr>
          <p:cNvSpPr txBox="1"/>
          <p:nvPr/>
        </p:nvSpPr>
        <p:spPr>
          <a:xfrm>
            <a:off x="405056" y="5648527"/>
            <a:ext cx="8945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El modelo sólo refleja las </a:t>
            </a:r>
            <a:r>
              <a:rPr lang="es-ES" sz="24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zonas más similares 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 donde se encuentran </a:t>
            </a:r>
            <a:r>
              <a:rPr lang="es-ES" sz="24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nuestros puntos de presencia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, y únicamente en base a las </a:t>
            </a:r>
            <a:r>
              <a:rPr lang="es-ES" sz="24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 que hemos utilizado.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946A4184-25C4-7C3C-A6D8-869D9214D85F}"/>
              </a:ext>
            </a:extLst>
          </p:cNvPr>
          <p:cNvSpPr txBox="1"/>
          <p:nvPr/>
        </p:nvSpPr>
        <p:spPr>
          <a:xfrm>
            <a:off x="5065940" y="1723014"/>
            <a:ext cx="4506685" cy="715089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¿Cuál es mi pregunta?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E6F2A9C0-0F42-BD00-3FF8-105A56181F5B}"/>
              </a:ext>
            </a:extLst>
          </p:cNvPr>
          <p:cNvSpPr txBox="1"/>
          <p:nvPr/>
        </p:nvSpPr>
        <p:spPr>
          <a:xfrm>
            <a:off x="3590709" y="4449110"/>
            <a:ext cx="1228179" cy="715089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S" sz="3600" b="1" dirty="0">
              <a:solidFill>
                <a:schemeClr val="accent5"/>
              </a:solidFill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0C0B0F40-C222-FF0C-EBAC-A9E7616BD5A3}"/>
              </a:ext>
            </a:extLst>
          </p:cNvPr>
          <p:cNvSpPr txBox="1"/>
          <p:nvPr/>
        </p:nvSpPr>
        <p:spPr>
          <a:xfrm>
            <a:off x="715981" y="4747814"/>
            <a:ext cx="1059727" cy="442674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S" sz="2000" b="1" dirty="0">
              <a:solidFill>
                <a:schemeClr val="accent5"/>
              </a:solidFill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0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Distribución de las especies</a:t>
            </a:r>
            <a:endParaRPr lang="es-ES" sz="3600" dirty="0">
              <a:solidFill>
                <a:srgbClr val="3A67A2"/>
              </a:solidFill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6" name="Nicho realizado &lt;- Interacciones bióticas">
            <a:extLst>
              <a:ext uri="{FF2B5EF4-FFF2-40B4-BE49-F238E27FC236}">
                <a16:creationId xmlns:a16="http://schemas.microsoft.com/office/drawing/2014/main" id="{528DD758-ED8E-3B08-F9E8-34863175A10C}"/>
              </a:ext>
            </a:extLst>
          </p:cNvPr>
          <p:cNvSpPr txBox="1"/>
          <p:nvPr/>
        </p:nvSpPr>
        <p:spPr>
          <a:xfrm>
            <a:off x="169797" y="821050"/>
            <a:ext cx="2715337" cy="646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Variables</a:t>
            </a:r>
          </a:p>
        </p:txBody>
      </p:sp>
      <p:sp>
        <p:nvSpPr>
          <p:cNvPr id="4" name="Temperatura">
            <a:extLst>
              <a:ext uri="{FF2B5EF4-FFF2-40B4-BE49-F238E27FC236}">
                <a16:creationId xmlns:a16="http://schemas.microsoft.com/office/drawing/2014/main" id="{7FEA6D7A-4905-DAB1-384E-31967681FD16}"/>
              </a:ext>
            </a:extLst>
          </p:cNvPr>
          <p:cNvSpPr txBox="1"/>
          <p:nvPr/>
        </p:nvSpPr>
        <p:spPr>
          <a:xfrm>
            <a:off x="1264744" y="2659730"/>
            <a:ext cx="1619970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Hábitat</a:t>
            </a:r>
          </a:p>
        </p:txBody>
      </p:sp>
      <p:sp>
        <p:nvSpPr>
          <p:cNvPr id="5" name="Temperatura">
            <a:extLst>
              <a:ext uri="{FF2B5EF4-FFF2-40B4-BE49-F238E27FC236}">
                <a16:creationId xmlns:a16="http://schemas.microsoft.com/office/drawing/2014/main" id="{5A0A5BAF-BAD3-1843-1A5E-6CD77D7D14A4}"/>
              </a:ext>
            </a:extLst>
          </p:cNvPr>
          <p:cNvSpPr txBox="1"/>
          <p:nvPr/>
        </p:nvSpPr>
        <p:spPr>
          <a:xfrm>
            <a:off x="1726092" y="1613185"/>
            <a:ext cx="1619970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Refugio</a:t>
            </a:r>
          </a:p>
        </p:txBody>
      </p:sp>
      <p:sp>
        <p:nvSpPr>
          <p:cNvPr id="7" name="Temperatura">
            <a:extLst>
              <a:ext uri="{FF2B5EF4-FFF2-40B4-BE49-F238E27FC236}">
                <a16:creationId xmlns:a16="http://schemas.microsoft.com/office/drawing/2014/main" id="{C14717C9-C48B-D6A1-8BD5-0D9AB6B1C275}"/>
              </a:ext>
            </a:extLst>
          </p:cNvPr>
          <p:cNvSpPr txBox="1"/>
          <p:nvPr/>
        </p:nvSpPr>
        <p:spPr>
          <a:xfrm>
            <a:off x="4203743" y="2450398"/>
            <a:ext cx="2377673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Alimento</a:t>
            </a:r>
          </a:p>
        </p:txBody>
      </p:sp>
      <p:sp>
        <p:nvSpPr>
          <p:cNvPr id="8" name="Temperatura">
            <a:extLst>
              <a:ext uri="{FF2B5EF4-FFF2-40B4-BE49-F238E27FC236}">
                <a16:creationId xmlns:a16="http://schemas.microsoft.com/office/drawing/2014/main" id="{59F67029-8A84-1D64-F640-67C247AF9420}"/>
              </a:ext>
            </a:extLst>
          </p:cNvPr>
          <p:cNvSpPr txBox="1"/>
          <p:nvPr/>
        </p:nvSpPr>
        <p:spPr>
          <a:xfrm>
            <a:off x="4247576" y="4528156"/>
            <a:ext cx="2948028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Depredadores</a:t>
            </a:r>
          </a:p>
        </p:txBody>
      </p:sp>
      <p:sp>
        <p:nvSpPr>
          <p:cNvPr id="9" name="Temperatura">
            <a:extLst>
              <a:ext uri="{FF2B5EF4-FFF2-40B4-BE49-F238E27FC236}">
                <a16:creationId xmlns:a16="http://schemas.microsoft.com/office/drawing/2014/main" id="{B29597C9-6462-B428-919D-A1463C5D6A2C}"/>
              </a:ext>
            </a:extLst>
          </p:cNvPr>
          <p:cNvSpPr txBox="1"/>
          <p:nvPr/>
        </p:nvSpPr>
        <p:spPr>
          <a:xfrm>
            <a:off x="620337" y="4138013"/>
            <a:ext cx="2725725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kern="0" dirty="0">
                <a:solidFill>
                  <a:schemeClr val="tx1"/>
                </a:solidFill>
                <a:latin typeface="Candara" panose="020E0502030303020204" pitchFamily="34" charset="0"/>
              </a:rPr>
              <a:t>Competencia</a:t>
            </a:r>
            <a:endParaRPr kumimoji="0" lang="es-ES" sz="3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0" name="Temperatura">
            <a:extLst>
              <a:ext uri="{FF2B5EF4-FFF2-40B4-BE49-F238E27FC236}">
                <a16:creationId xmlns:a16="http://schemas.microsoft.com/office/drawing/2014/main" id="{1F47A2D7-9A37-A90B-5DE3-AC5F71736920}"/>
              </a:ext>
            </a:extLst>
          </p:cNvPr>
          <p:cNvSpPr txBox="1"/>
          <p:nvPr/>
        </p:nvSpPr>
        <p:spPr>
          <a:xfrm>
            <a:off x="5969739" y="1628995"/>
            <a:ext cx="2725725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kern="0" dirty="0">
                <a:solidFill>
                  <a:schemeClr val="tx1"/>
                </a:solidFill>
                <a:latin typeface="Candara" panose="020E0502030303020204" pitchFamily="34" charset="0"/>
              </a:rPr>
              <a:t>Clima</a:t>
            </a:r>
            <a:endParaRPr kumimoji="0" lang="es-ES" sz="3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1" name="Temperatura">
            <a:extLst>
              <a:ext uri="{FF2B5EF4-FFF2-40B4-BE49-F238E27FC236}">
                <a16:creationId xmlns:a16="http://schemas.microsoft.com/office/drawing/2014/main" id="{998D1AFD-1082-2C0F-8399-C49CD1217D8C}"/>
              </a:ext>
            </a:extLst>
          </p:cNvPr>
          <p:cNvSpPr txBox="1"/>
          <p:nvPr/>
        </p:nvSpPr>
        <p:spPr>
          <a:xfrm>
            <a:off x="2884714" y="3358816"/>
            <a:ext cx="2725725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kern="0" dirty="0">
                <a:solidFill>
                  <a:schemeClr val="tx1"/>
                </a:solidFill>
                <a:latin typeface="Candara" panose="020E0502030303020204" pitchFamily="34" charset="0"/>
              </a:rPr>
              <a:t>Reproducción</a:t>
            </a:r>
            <a:endParaRPr kumimoji="0" lang="es-ES" sz="3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2" name="Temperatura">
            <a:extLst>
              <a:ext uri="{FF2B5EF4-FFF2-40B4-BE49-F238E27FC236}">
                <a16:creationId xmlns:a16="http://schemas.microsoft.com/office/drawing/2014/main" id="{C2B5FE60-DA9D-133A-7317-8B7D34141CAE}"/>
              </a:ext>
            </a:extLst>
          </p:cNvPr>
          <p:cNvSpPr txBox="1"/>
          <p:nvPr/>
        </p:nvSpPr>
        <p:spPr>
          <a:xfrm>
            <a:off x="6232474" y="2788951"/>
            <a:ext cx="3720915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kern="0" dirty="0">
                <a:solidFill>
                  <a:schemeClr val="tx1"/>
                </a:solidFill>
                <a:latin typeface="Candara" panose="020E0502030303020204" pitchFamily="34" charset="0"/>
              </a:rPr>
              <a:t>Barreras geográficas</a:t>
            </a:r>
            <a:endParaRPr kumimoji="0" lang="es-ES" sz="3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3" name="Temperatura">
            <a:extLst>
              <a:ext uri="{FF2B5EF4-FFF2-40B4-BE49-F238E27FC236}">
                <a16:creationId xmlns:a16="http://schemas.microsoft.com/office/drawing/2014/main" id="{4AC89CC2-E707-81CC-DB9E-414E50875854}"/>
              </a:ext>
            </a:extLst>
          </p:cNvPr>
          <p:cNvSpPr txBox="1"/>
          <p:nvPr/>
        </p:nvSpPr>
        <p:spPr>
          <a:xfrm>
            <a:off x="6581416" y="3688516"/>
            <a:ext cx="2725725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kern="0" dirty="0">
                <a:solidFill>
                  <a:schemeClr val="tx1"/>
                </a:solidFill>
                <a:latin typeface="Candara" panose="020E0502030303020204" pitchFamily="34" charset="0"/>
              </a:rPr>
              <a:t>Movilidad</a:t>
            </a:r>
            <a:endParaRPr kumimoji="0" lang="es-ES" sz="3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4" name="Temperatura">
            <a:extLst>
              <a:ext uri="{FF2B5EF4-FFF2-40B4-BE49-F238E27FC236}">
                <a16:creationId xmlns:a16="http://schemas.microsoft.com/office/drawing/2014/main" id="{B6C5D18F-B70B-53EC-7FD3-8513F55B420E}"/>
              </a:ext>
            </a:extLst>
          </p:cNvPr>
          <p:cNvSpPr txBox="1"/>
          <p:nvPr/>
        </p:nvSpPr>
        <p:spPr>
          <a:xfrm>
            <a:off x="1615380" y="5277743"/>
            <a:ext cx="2725725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Interacciones</a:t>
            </a:r>
          </a:p>
        </p:txBody>
      </p:sp>
      <p:sp>
        <p:nvSpPr>
          <p:cNvPr id="15" name="Temperatura">
            <a:extLst>
              <a:ext uri="{FF2B5EF4-FFF2-40B4-BE49-F238E27FC236}">
                <a16:creationId xmlns:a16="http://schemas.microsoft.com/office/drawing/2014/main" id="{2BDFBCFC-DA9A-3E8B-9834-1D06FBB8BA24}"/>
              </a:ext>
            </a:extLst>
          </p:cNvPr>
          <p:cNvSpPr txBox="1"/>
          <p:nvPr/>
        </p:nvSpPr>
        <p:spPr>
          <a:xfrm>
            <a:off x="5532459" y="5616296"/>
            <a:ext cx="3326290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kern="0" dirty="0">
                <a:solidFill>
                  <a:schemeClr val="tx1"/>
                </a:solidFill>
                <a:latin typeface="Candara" panose="020E0502030303020204" pitchFamily="34" charset="0"/>
              </a:rPr>
              <a:t>Impacto humano</a:t>
            </a:r>
            <a:endParaRPr kumimoji="0" lang="es-ES" sz="3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6" name="Temperatura">
            <a:extLst>
              <a:ext uri="{FF2B5EF4-FFF2-40B4-BE49-F238E27FC236}">
                <a16:creationId xmlns:a16="http://schemas.microsoft.com/office/drawing/2014/main" id="{F1711E1E-F3BA-273F-5514-BB43C3953E14}"/>
              </a:ext>
            </a:extLst>
          </p:cNvPr>
          <p:cNvSpPr txBox="1"/>
          <p:nvPr/>
        </p:nvSpPr>
        <p:spPr>
          <a:xfrm>
            <a:off x="3021786" y="1016630"/>
            <a:ext cx="2725725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kern="0" dirty="0">
                <a:solidFill>
                  <a:schemeClr val="tx1"/>
                </a:solidFill>
                <a:latin typeface="Candara" panose="020E0502030303020204" pitchFamily="34" charset="0"/>
              </a:rPr>
              <a:t>Crecimiento</a:t>
            </a:r>
            <a:endParaRPr kumimoji="0" lang="es-ES" sz="3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7" name="Temperatura">
            <a:extLst>
              <a:ext uri="{FF2B5EF4-FFF2-40B4-BE49-F238E27FC236}">
                <a16:creationId xmlns:a16="http://schemas.microsoft.com/office/drawing/2014/main" id="{B387321E-AE90-9D49-5259-786A45B57008}"/>
              </a:ext>
            </a:extLst>
          </p:cNvPr>
          <p:cNvSpPr txBox="1"/>
          <p:nvPr/>
        </p:nvSpPr>
        <p:spPr>
          <a:xfrm>
            <a:off x="6881771" y="851902"/>
            <a:ext cx="2725725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kern="0" dirty="0">
                <a:solidFill>
                  <a:schemeClr val="tx1"/>
                </a:solidFill>
                <a:latin typeface="Candara" panose="020E0502030303020204" pitchFamily="34" charset="0"/>
              </a:rPr>
              <a:t>Tolerancia</a:t>
            </a:r>
            <a:endParaRPr kumimoji="0" lang="es-ES" sz="3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175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6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6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6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6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6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6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6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6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CE26AE-14B6-FBC7-D94D-CFAA263CB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1" y="3745153"/>
            <a:ext cx="3438782" cy="220878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1353841-84D9-870B-6372-B18C9A85E36F}"/>
              </a:ext>
            </a:extLst>
          </p:cNvPr>
          <p:cNvSpPr txBox="1"/>
          <p:nvPr/>
        </p:nvSpPr>
        <p:spPr>
          <a:xfrm>
            <a:off x="438912" y="6379957"/>
            <a:ext cx="8695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Zarzo-Arias et al. (2019).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Identifying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potential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areas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of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expansion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for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the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endangered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brown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bear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(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Ursus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arctos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)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population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in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the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Cantabrian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Mountains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(NW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Spain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). 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PLoS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One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14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(1), e0209972.</a:t>
            </a:r>
            <a:endParaRPr lang="es-ES" sz="1200" dirty="0">
              <a:latin typeface="Candara" panose="020E0502030303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77469B3-B510-AF1D-FB47-7CAA1976C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871" y="1630964"/>
            <a:ext cx="5201104" cy="4473326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3381760F-41DC-D621-CE3F-2CFD144B614E}"/>
              </a:ext>
            </a:extLst>
          </p:cNvPr>
          <p:cNvSpPr txBox="1"/>
          <p:nvPr/>
        </p:nvSpPr>
        <p:spPr>
          <a:xfrm>
            <a:off x="289540" y="821050"/>
            <a:ext cx="9796851" cy="3432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5.  </a:t>
            </a: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Análisis, Interpretación y 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Aplicaciones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Explicar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Predecir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Proyectar</a:t>
            </a:r>
          </a:p>
          <a:p>
            <a:pPr>
              <a:lnSpc>
                <a:spcPct val="150000"/>
              </a:lnSpc>
            </a:pP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3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98125C5-A085-433E-60C8-72A131DB2125}"/>
              </a:ext>
            </a:extLst>
          </p:cNvPr>
          <p:cNvSpPr txBox="1"/>
          <p:nvPr/>
        </p:nvSpPr>
        <p:spPr>
          <a:xfrm>
            <a:off x="542499" y="6146497"/>
            <a:ext cx="6294012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*Nuevas áreas para muestrear</a:t>
            </a:r>
          </a:p>
        </p:txBody>
      </p:sp>
      <p:pic>
        <p:nvPicPr>
          <p:cNvPr id="4098" name="Picture 2" descr="Fig. 4">
            <a:extLst>
              <a:ext uri="{FF2B5EF4-FFF2-40B4-BE49-F238E27FC236}">
                <a16:creationId xmlns:a16="http://schemas.microsoft.com/office/drawing/2014/main" id="{D08416F0-607B-DAC2-6244-D20C097E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336" y="1891234"/>
            <a:ext cx="5823766" cy="407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4F419D42-3B2C-8E5D-0883-7F5D74A2A4CA}"/>
              </a:ext>
            </a:extLst>
          </p:cNvPr>
          <p:cNvSpPr txBox="1"/>
          <p:nvPr/>
        </p:nvSpPr>
        <p:spPr>
          <a:xfrm>
            <a:off x="289540" y="821050"/>
            <a:ext cx="9796851" cy="3432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5.  </a:t>
            </a: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Análisis, Interpretación y 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Aplicaciones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Explicar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Predecir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Proyectar</a:t>
            </a:r>
          </a:p>
          <a:p>
            <a:pPr>
              <a:lnSpc>
                <a:spcPct val="150000"/>
              </a:lnSpc>
            </a:pP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77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3432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5.  </a:t>
            </a: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Análisis, Interpretación y 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Aplicaciones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Explicar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Predecir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Proyectar</a:t>
            </a:r>
          </a:p>
          <a:p>
            <a:pPr>
              <a:lnSpc>
                <a:spcPct val="150000"/>
              </a:lnSpc>
            </a:pP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F74EF5-1981-0E1C-D5EE-FD245B452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058" l="1354" r="98308">
                        <a14:foregroundMark x1="95431" y1="74896" x2="78342" y2="91494"/>
                        <a14:foregroundMark x1="78342" y1="91494" x2="82064" y2="71369"/>
                        <a14:foregroundMark x1="82064" y1="71369" x2="36887" y2="53320"/>
                        <a14:foregroundMark x1="36887" y1="53320" x2="55161" y2="40041"/>
                        <a14:foregroundMark x1="55161" y1="40041" x2="20474" y2="38797"/>
                        <a14:foregroundMark x1="20474" y1="38797" x2="20305" y2="19710"/>
                        <a14:foregroundMark x1="20305" y1="19710" x2="9475" y2="12448"/>
                        <a14:foregroundMark x1="9475" y1="12448" x2="19628" y2="14730"/>
                        <a14:foregroundMark x1="19628" y1="14730" x2="35195" y2="27386"/>
                        <a14:foregroundMark x1="35195" y1="27386" x2="56345" y2="16390"/>
                        <a14:foregroundMark x1="56345" y1="16390" x2="61591" y2="44191"/>
                        <a14:foregroundMark x1="61591" y1="44191" x2="70389" y2="62448"/>
                        <a14:foregroundMark x1="70389" y1="62448" x2="84264" y2="38589"/>
                        <a14:foregroundMark x1="84264" y1="38589" x2="90017" y2="13485"/>
                        <a14:foregroundMark x1="90017" y1="13485" x2="70051" y2="33402"/>
                        <a14:foregroundMark x1="70051" y1="33402" x2="58883" y2="22407"/>
                        <a14:foregroundMark x1="58883" y1="22407" x2="20643" y2="57884"/>
                        <a14:foregroundMark x1="20643" y1="57884" x2="27242" y2="81328"/>
                        <a14:foregroundMark x1="27242" y1="81328" x2="46362" y2="90041"/>
                        <a14:foregroundMark x1="46362" y1="90041" x2="47039" y2="85062"/>
                        <a14:foregroundMark x1="5076" y1="15768" x2="5753" y2="5602"/>
                        <a14:foregroundMark x1="5753" y1="5602" x2="24535" y2="8714"/>
                        <a14:foregroundMark x1="24535" y1="8714" x2="37056" y2="4979"/>
                        <a14:foregroundMark x1="3553" y1="2490" x2="91709" y2="207"/>
                        <a14:foregroundMark x1="97970" y1="7676" x2="97631" y2="72614"/>
                        <a14:foregroundMark x1="87488" y1="90807" x2="7445" y2="88797"/>
                        <a14:foregroundMark x1="2200" y1="92946" x2="59560" y2="93776"/>
                        <a14:foregroundMark x1="97473" y1="92967" x2="98477" y2="92946"/>
                        <a14:foregroundMark x1="59560" y1="93776" x2="84545" y2="93243"/>
                        <a14:foregroundMark x1="65990" y1="79668" x2="3553" y2="51452"/>
                        <a14:foregroundMark x1="24873" y1="51037" x2="62944" y2="78631"/>
                        <a14:foregroundMark x1="74281" y1="83195" x2="1354" y2="93983"/>
                        <a14:foregroundMark x1="7614" y1="94813" x2="80668" y2="95899"/>
                        <a14:foregroundMark x1="91540" y1="54149" x2="74958" y2="15975"/>
                        <a14:foregroundMark x1="74958" y1="15975" x2="74958" y2="15975"/>
                        <a14:foregroundMark x1="63113" y1="5187" x2="88663" y2="4357"/>
                        <a14:foregroundMark x1="67682" y1="3527" x2="54653" y2="1660"/>
                        <a14:foregroundMark x1="69374" y1="34440" x2="73435" y2="63278"/>
                        <a14:foregroundMark x1="31641" y1="54149" x2="30288" y2="64730"/>
                        <a14:foregroundMark x1="25381" y1="56017" x2="37225" y2="71162"/>
                        <a14:foregroundMark x1="93521" y1="85815" x2="69543" y2="86722"/>
                        <a14:foregroundMark x1="94924" y1="85477" x2="94924" y2="85477"/>
                        <a14:foregroundMark x1="94924" y1="85685" x2="93232" y2="85685"/>
                        <a14:foregroundMark x1="95431" y1="84232" x2="94924" y2="85062"/>
                        <a14:backgroundMark x1="95480" y1="89405" x2="84433" y2="98548"/>
                        <a14:backgroundMark x1="97895" y1="87406" x2="96442" y2="88608"/>
                        <a14:backgroundMark x1="98352" y1="86791" x2="97800" y2="90041"/>
                        <a14:backgroundMark x1="98575" y1="85477" x2="98390" y2="86566"/>
                        <a14:backgroundMark x1="98646" y1="85062" x2="98575" y2="85477"/>
                        <a14:backgroundMark x1="98646" y1="82365" x2="99492" y2="92324"/>
                        <a14:backgroundMark x1="84095" y1="97718" x2="82403" y2="99793"/>
                        <a14:backgroundMark x1="83418" y1="98548" x2="82910" y2="99170"/>
                        <a14:backgroundMark x1="81895" y1="99585" x2="81895" y2="99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8435" y="1544312"/>
            <a:ext cx="5959268" cy="486018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63BE80-EFBC-BDC3-8FDA-542D3A88CFA1}"/>
              </a:ext>
            </a:extLst>
          </p:cNvPr>
          <p:cNvSpPr txBox="1"/>
          <p:nvPr/>
        </p:nvSpPr>
        <p:spPr>
          <a:xfrm>
            <a:off x="401216" y="6377673"/>
            <a:ext cx="8618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Mainali</a:t>
            </a:r>
            <a:r>
              <a:rPr lang="es-ES" sz="1200" dirty="0">
                <a:solidFill>
                  <a:srgbClr val="222222"/>
                </a:solidFill>
                <a:latin typeface="Candara" panose="020E0502030303020204" pitchFamily="34" charset="0"/>
              </a:rPr>
              <a:t> et al. 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(2015).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Projecting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future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expansion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of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invasive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species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comparing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and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improving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methodologies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for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species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distribution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modeling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.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Global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change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biology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21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(12), 4464-4480.</a:t>
            </a:r>
            <a:endParaRPr lang="es-ES" sz="1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817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5852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5.  </a:t>
            </a: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Análisis, Interpretación y </a:t>
            </a: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Aplicaciones</a:t>
            </a:r>
          </a:p>
          <a:p>
            <a:pPr lvl="1">
              <a:lnSpc>
                <a:spcPct val="150000"/>
              </a:lnSpc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Ejemplos: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Distribución de las especies y factores que la determinan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Riqueza de especies (</a:t>
            </a:r>
            <a:r>
              <a:rPr lang="es-ES" sz="2400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stack</a:t>
            </a: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 </a:t>
            </a:r>
            <a:r>
              <a:rPr lang="es-ES" sz="2400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SDMs</a:t>
            </a: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)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Diseño de áreas protegidas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Impacto del cambio climático / cambio global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Invasiones biológicas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es-ES" sz="2400" i="1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Paleodistribuciones</a:t>
            </a:r>
            <a:endParaRPr lang="es-ES" sz="2400" i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Conectividad</a:t>
            </a:r>
          </a:p>
          <a:p>
            <a:pPr lvl="1">
              <a:lnSpc>
                <a:spcPct val="150000"/>
              </a:lnSpc>
            </a:pPr>
            <a:r>
              <a:rPr lang="es-ES" sz="2400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	…</a:t>
            </a:r>
            <a:endParaRPr lang="es-ES" sz="3200" b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</p:spTree>
    <p:extLst>
      <p:ext uri="{BB962C8B-B14F-4D97-AF65-F5344CB8AC3E}">
        <p14:creationId xmlns:p14="http://schemas.microsoft.com/office/powerpoint/2010/main" val="1022820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6.  Diseño del flujo de trabajo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0F3AE2-7203-3A48-823E-03CEEEAE102D}"/>
              </a:ext>
            </a:extLst>
          </p:cNvPr>
          <p:cNvSpPr txBox="1"/>
          <p:nvPr/>
        </p:nvSpPr>
        <p:spPr>
          <a:xfrm>
            <a:off x="474233" y="6153068"/>
            <a:ext cx="87177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 err="1">
                <a:latin typeface="Candara" panose="020E0502030303020204" pitchFamily="34" charset="0"/>
              </a:rPr>
              <a:t>Zurell</a:t>
            </a:r>
            <a:r>
              <a:rPr lang="es-ES" sz="1400" dirty="0">
                <a:latin typeface="Candara" panose="020E0502030303020204" pitchFamily="34" charset="0"/>
              </a:rPr>
              <a:t> et al. (2020). A standard </a:t>
            </a:r>
            <a:r>
              <a:rPr lang="es-ES" sz="1400" dirty="0" err="1">
                <a:latin typeface="Candara" panose="020E0502030303020204" pitchFamily="34" charset="0"/>
              </a:rPr>
              <a:t>protocol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for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reporting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species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distribution</a:t>
            </a:r>
            <a:r>
              <a:rPr lang="es-ES" sz="1400" dirty="0">
                <a:latin typeface="Candara" panose="020E0502030303020204" pitchFamily="34" charset="0"/>
              </a:rPr>
              <a:t> </a:t>
            </a:r>
            <a:r>
              <a:rPr lang="es-ES" sz="1400" dirty="0" err="1">
                <a:latin typeface="Candara" panose="020E0502030303020204" pitchFamily="34" charset="0"/>
              </a:rPr>
              <a:t>models</a:t>
            </a:r>
            <a:r>
              <a:rPr lang="es-ES" sz="1400" dirty="0">
                <a:latin typeface="Candara" panose="020E0502030303020204" pitchFamily="34" charset="0"/>
              </a:rPr>
              <a:t>. </a:t>
            </a:r>
            <a:r>
              <a:rPr lang="es-ES" sz="1400" dirty="0" err="1">
                <a:latin typeface="Candara" panose="020E0502030303020204" pitchFamily="34" charset="0"/>
              </a:rPr>
              <a:t>Ecography</a:t>
            </a:r>
            <a:r>
              <a:rPr lang="es-ES" sz="1400" dirty="0">
                <a:latin typeface="Candara" panose="020E0502030303020204" pitchFamily="34" charset="0"/>
              </a:rPr>
              <a:t>, 43(9), 1261-1277.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5B8D788-B414-0105-F2BD-6F6467FD6D76}"/>
              </a:ext>
            </a:extLst>
          </p:cNvPr>
          <p:cNvSpPr/>
          <p:nvPr/>
        </p:nvSpPr>
        <p:spPr>
          <a:xfrm>
            <a:off x="483758" y="2463903"/>
            <a:ext cx="1619250" cy="51668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PRESENCIAS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6690FED-4BB3-98DB-E5F0-94621F879AF0}"/>
              </a:ext>
            </a:extLst>
          </p:cNvPr>
          <p:cNvSpPr/>
          <p:nvPr/>
        </p:nvSpPr>
        <p:spPr>
          <a:xfrm>
            <a:off x="483756" y="3415838"/>
            <a:ext cx="1619251" cy="51668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VARIABLES</a:t>
            </a:r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0FE64150-23D1-20F5-4714-765CE3A40BE4}"/>
              </a:ext>
            </a:extLst>
          </p:cNvPr>
          <p:cNvSpPr/>
          <p:nvPr/>
        </p:nvSpPr>
        <p:spPr>
          <a:xfrm>
            <a:off x="2131583" y="2347598"/>
            <a:ext cx="285750" cy="1704975"/>
          </a:xfrm>
          <a:prstGeom prst="rightBrace">
            <a:avLst/>
          </a:prstGeom>
          <a:ln w="28575">
            <a:solidFill>
              <a:srgbClr val="978C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A6FF667-DA3E-D030-F491-A714FFB1CC9F}"/>
              </a:ext>
            </a:extLst>
          </p:cNvPr>
          <p:cNvSpPr/>
          <p:nvPr/>
        </p:nvSpPr>
        <p:spPr>
          <a:xfrm>
            <a:off x="2512583" y="2907217"/>
            <a:ext cx="2041969" cy="588090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ALGORITMO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F2C30ED4-CA93-42FF-2E51-ACEB7B4C5E94}"/>
              </a:ext>
            </a:extLst>
          </p:cNvPr>
          <p:cNvSpPr/>
          <p:nvPr/>
        </p:nvSpPr>
        <p:spPr>
          <a:xfrm>
            <a:off x="5055758" y="2954842"/>
            <a:ext cx="1312162" cy="51668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MODELO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F74ED66-EBB0-5C0A-F89B-8BF2AB115A63}"/>
              </a:ext>
            </a:extLst>
          </p:cNvPr>
          <p:cNvSpPr/>
          <p:nvPr/>
        </p:nvSpPr>
        <p:spPr>
          <a:xfrm>
            <a:off x="6777037" y="2954842"/>
            <a:ext cx="1666875" cy="516685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ANÁLISIS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A48D335-E5D8-5BD2-961A-6D46D189DACA}"/>
              </a:ext>
            </a:extLst>
          </p:cNvPr>
          <p:cNvSpPr/>
          <p:nvPr/>
        </p:nvSpPr>
        <p:spPr>
          <a:xfrm>
            <a:off x="7189358" y="3629643"/>
            <a:ext cx="2078831" cy="51668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INTERPRETACIÓN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71870D63-7629-B5FC-3B8D-37A7E400B74D}"/>
              </a:ext>
            </a:extLst>
          </p:cNvPr>
          <p:cNvSpPr/>
          <p:nvPr/>
        </p:nvSpPr>
        <p:spPr>
          <a:xfrm>
            <a:off x="7599805" y="4304444"/>
            <a:ext cx="1905000" cy="51668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APLICACIÓN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F6602E4-FC74-AE53-B6DD-2B9012630D8F}"/>
              </a:ext>
            </a:extLst>
          </p:cNvPr>
          <p:cNvCxnSpPr>
            <a:cxnSpLocks/>
          </p:cNvCxnSpPr>
          <p:nvPr/>
        </p:nvCxnSpPr>
        <p:spPr>
          <a:xfrm>
            <a:off x="5703916" y="2538974"/>
            <a:ext cx="0" cy="365414"/>
          </a:xfrm>
          <a:prstGeom prst="straightConnector1">
            <a:avLst/>
          </a:prstGeom>
          <a:ln w="28575">
            <a:solidFill>
              <a:srgbClr val="978C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errar llave 26">
            <a:extLst>
              <a:ext uri="{FF2B5EF4-FFF2-40B4-BE49-F238E27FC236}">
                <a16:creationId xmlns:a16="http://schemas.microsoft.com/office/drawing/2014/main" id="{96ED2429-E6A8-CA2A-82D3-25317E4C579A}"/>
              </a:ext>
            </a:extLst>
          </p:cNvPr>
          <p:cNvSpPr/>
          <p:nvPr/>
        </p:nvSpPr>
        <p:spPr>
          <a:xfrm rot="10800000">
            <a:off x="6516702" y="2847771"/>
            <a:ext cx="285427" cy="1973358"/>
          </a:xfrm>
          <a:prstGeom prst="rightBrace">
            <a:avLst>
              <a:gd name="adj1" fmla="val 8333"/>
              <a:gd name="adj2" fmla="val 83038"/>
            </a:avLst>
          </a:prstGeom>
          <a:ln w="28575">
            <a:solidFill>
              <a:srgbClr val="978C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9CE0CC0-A8A8-E0C4-F4AE-859EE7BC167E}"/>
              </a:ext>
            </a:extLst>
          </p:cNvPr>
          <p:cNvSpPr/>
          <p:nvPr/>
        </p:nvSpPr>
        <p:spPr>
          <a:xfrm>
            <a:off x="4621548" y="1936860"/>
            <a:ext cx="2180582" cy="516685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EVALUACIÓN</a:t>
            </a:r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5D11D56B-6761-49D1-1569-D816E1F90A1E}"/>
              </a:ext>
            </a:extLst>
          </p:cNvPr>
          <p:cNvCxnSpPr>
            <a:cxnSpLocks/>
          </p:cNvCxnSpPr>
          <p:nvPr/>
        </p:nvCxnSpPr>
        <p:spPr>
          <a:xfrm>
            <a:off x="4640801" y="3200085"/>
            <a:ext cx="365569" cy="0"/>
          </a:xfrm>
          <a:prstGeom prst="straightConnector1">
            <a:avLst/>
          </a:prstGeom>
          <a:ln w="28575">
            <a:solidFill>
              <a:srgbClr val="978C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F0932-C757-F3C1-40B7-328CF730257F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D2A5AD-9DC4-198B-67E1-A33E9105BD7C}"/>
              </a:ext>
            </a:extLst>
          </p:cNvPr>
          <p:cNvSpPr txBox="1"/>
          <p:nvPr/>
        </p:nvSpPr>
        <p:spPr>
          <a:xfrm>
            <a:off x="471398" y="5526352"/>
            <a:ext cx="8879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 dirty="0">
                <a:effectLst/>
                <a:latin typeface="Candara" panose="020E0502030303020204" pitchFamily="34" charset="0"/>
              </a:rPr>
              <a:t>Mateo, R. G., Felicísimo, Á. M., &amp; Muñoz, J. (2011). Modelos de distribución de especies: Una revisión sintética. </a:t>
            </a:r>
            <a:r>
              <a:rPr lang="es-ES" sz="1400" b="0" i="1" dirty="0">
                <a:effectLst/>
                <a:latin typeface="Candara" panose="020E0502030303020204" pitchFamily="34" charset="0"/>
              </a:rPr>
              <a:t>Revista chilena de historia natural</a:t>
            </a:r>
            <a:r>
              <a:rPr lang="es-ES" sz="1400" b="0" i="0" dirty="0">
                <a:effectLst/>
                <a:latin typeface="Candara" panose="020E0502030303020204" pitchFamily="34" charset="0"/>
              </a:rPr>
              <a:t>, </a:t>
            </a:r>
            <a:r>
              <a:rPr lang="es-ES" sz="1400" b="0" i="1" dirty="0">
                <a:effectLst/>
                <a:latin typeface="Candara" panose="020E0502030303020204" pitchFamily="34" charset="0"/>
              </a:rPr>
              <a:t>84</a:t>
            </a:r>
            <a:r>
              <a:rPr lang="es-ES" sz="1400" b="0" i="0" dirty="0">
                <a:effectLst/>
                <a:latin typeface="Candara" panose="020E0502030303020204" pitchFamily="34" charset="0"/>
              </a:rPr>
              <a:t>(2), 217-240.</a:t>
            </a:r>
          </a:p>
        </p:txBody>
      </p:sp>
    </p:spTree>
    <p:extLst>
      <p:ext uri="{BB962C8B-B14F-4D97-AF65-F5344CB8AC3E}">
        <p14:creationId xmlns:p14="http://schemas.microsoft.com/office/powerpoint/2010/main" val="217681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6.  Diseño del flujo de trabajo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E52A97F-777F-7A19-EDD8-B2C5DDF72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22" y="1856792"/>
            <a:ext cx="8893444" cy="4038718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3607B42-C6D8-E47F-12E9-C142FF8C12C4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D7E25F2-E068-6187-80F9-36160780A632}"/>
              </a:ext>
            </a:extLst>
          </p:cNvPr>
          <p:cNvSpPr txBox="1"/>
          <p:nvPr/>
        </p:nvSpPr>
        <p:spPr>
          <a:xfrm>
            <a:off x="452885" y="6412564"/>
            <a:ext cx="8587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Gábor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et al. (2023).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Species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distribution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models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affected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positional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uncertainty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in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species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occurrences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can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still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be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ecologically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interpretable. 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Ecography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 e06358.</a:t>
            </a:r>
            <a:endParaRPr lang="es-ES" sz="1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773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334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Limitaciones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Presencias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Evaluación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3607B42-C6D8-E47F-12E9-C142FF8C12C4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</p:spTree>
    <p:extLst>
      <p:ext uri="{BB962C8B-B14F-4D97-AF65-F5344CB8AC3E}">
        <p14:creationId xmlns:p14="http://schemas.microsoft.com/office/powerpoint/2010/main" val="403836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464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Limitaciones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Presencias</a:t>
            </a:r>
          </a:p>
          <a:p>
            <a:pPr marL="1371600" lvl="2" indent="-457200"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Sesgos de muestreo (sistemático, homogéneo, repetido…)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Sesgo de identificación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Precisión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Número de localizaciones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Datos de TODA su distribución geográfica</a:t>
            </a:r>
          </a:p>
          <a:p>
            <a:pPr lvl="2"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	</a:t>
            </a:r>
            <a:r>
              <a:rPr lang="es-ES" sz="20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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  <a:sym typeface="Wingdings" panose="05000000000000000000" pitchFamily="2" charset="2"/>
              </a:rPr>
              <a:t> “Nicho completo”</a:t>
            </a:r>
            <a:endParaRPr lang="es-ES" sz="24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3607B42-C6D8-E47F-12E9-C142FF8C12C4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</p:spTree>
    <p:extLst>
      <p:ext uri="{BB962C8B-B14F-4D97-AF65-F5344CB8AC3E}">
        <p14:creationId xmlns:p14="http://schemas.microsoft.com/office/powerpoint/2010/main" val="4147073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602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Limitaciones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Presencias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Selección de variables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 bióticas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Autocorrelación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Resolución y escalas espaciales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Resolución temporal (ciclo vital, migración)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Incertidumbre (escenarios, </a:t>
            </a:r>
            <a:r>
              <a:rPr lang="es-ES" sz="2400" dirty="0" err="1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e.g</a:t>
            </a: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, cambio climático)</a:t>
            </a:r>
          </a:p>
          <a:p>
            <a:pPr marL="914400" lvl="1" indent="-457200">
              <a:lnSpc>
                <a:spcPct val="150000"/>
              </a:lnSpc>
              <a:buFontTx/>
              <a:buChar char="-"/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3607B42-C6D8-E47F-12E9-C142FF8C12C4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</p:spTree>
    <p:extLst>
      <p:ext uri="{BB962C8B-B14F-4D97-AF65-F5344CB8AC3E}">
        <p14:creationId xmlns:p14="http://schemas.microsoft.com/office/powerpoint/2010/main" val="2055859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3607B42-C6D8-E47F-12E9-C142FF8C12C4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  <p:pic>
        <p:nvPicPr>
          <p:cNvPr id="5" name="Picture 2" descr="figure 1">
            <a:extLst>
              <a:ext uri="{FF2B5EF4-FFF2-40B4-BE49-F238E27FC236}">
                <a16:creationId xmlns:a16="http://schemas.microsoft.com/office/drawing/2014/main" id="{39BE0097-3F77-6195-03BF-B14FD6D16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2179"/>
          <a:stretch/>
        </p:blipFill>
        <p:spPr bwMode="auto">
          <a:xfrm>
            <a:off x="3554962" y="921464"/>
            <a:ext cx="5952932" cy="567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399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Limitaciones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Presencias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 bióticas</a:t>
            </a:r>
          </a:p>
          <a:p>
            <a:pPr lvl="1">
              <a:lnSpc>
                <a:spcPct val="150000"/>
              </a:lnSpc>
            </a:pPr>
            <a:endParaRPr lang="es-ES" sz="2800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  <a:p>
            <a:pPr lvl="1">
              <a:lnSpc>
                <a:spcPct val="150000"/>
              </a:lnSpc>
            </a:pPr>
            <a:endParaRPr lang="es-ES" sz="2800" b="1" i="1" dirty="0"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9C7F36-F228-1D3E-761C-179C99C07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4" b="99327" l="9888" r="98652">
                        <a14:foregroundMark x1="49663" y1="5387" x2="86517" y2="9428"/>
                        <a14:foregroundMark x1="86517" y1="9428" x2="92809" y2="37037"/>
                        <a14:foregroundMark x1="92809" y1="37037" x2="94607" y2="90909"/>
                        <a14:foregroundMark x1="49213" y1="2694" x2="71461" y2="1684"/>
                        <a14:foregroundMark x1="71461" y1="1684" x2="92809" y2="4040"/>
                        <a14:foregroundMark x1="92809" y1="4040" x2="98876" y2="34680"/>
                        <a14:foregroundMark x1="98876" y1="34680" x2="96629" y2="81818"/>
                        <a14:foregroundMark x1="97079" y1="99327" x2="21124" y2="99663"/>
                        <a14:foregroundMark x1="90337" y1="31987" x2="73034" y2="81145"/>
                        <a14:foregroundMark x1="73034" y1="81145" x2="73034" y2="81818"/>
                        <a14:foregroundMark x1="59775" y1="8081" x2="59326" y2="25589"/>
                        <a14:foregroundMark x1="50787" y1="1684" x2="46966" y2="65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0311" y="4104420"/>
            <a:ext cx="4115576" cy="27468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EE6FD95-902C-A89E-F237-66B1444E8630}"/>
              </a:ext>
            </a:extLst>
          </p:cNvPr>
          <p:cNvSpPr txBox="1"/>
          <p:nvPr/>
        </p:nvSpPr>
        <p:spPr>
          <a:xfrm>
            <a:off x="436203" y="6564890"/>
            <a:ext cx="85025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Strubbe</a:t>
            </a:r>
            <a:r>
              <a:rPr lang="es-ES" sz="1200" dirty="0">
                <a:solidFill>
                  <a:srgbClr val="222222"/>
                </a:solidFill>
                <a:latin typeface="Candara" panose="020E0502030303020204" pitchFamily="34" charset="0"/>
              </a:rPr>
              <a:t> et al. 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(2023).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Mechanistic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models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project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bird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invasions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with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accuracy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. 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Nature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Communications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,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14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(1), 2520.</a:t>
            </a:r>
            <a:endParaRPr lang="es-ES" sz="1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Distribución de las especies</a:t>
            </a:r>
            <a:endParaRPr lang="es-ES" sz="3600" dirty="0">
              <a:solidFill>
                <a:srgbClr val="3A67A2"/>
              </a:solidFill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6" name="Nicho realizado &lt;- Interacciones bióticas">
            <a:extLst>
              <a:ext uri="{FF2B5EF4-FFF2-40B4-BE49-F238E27FC236}">
                <a16:creationId xmlns:a16="http://schemas.microsoft.com/office/drawing/2014/main" id="{528DD758-ED8E-3B08-F9E8-34863175A10C}"/>
              </a:ext>
            </a:extLst>
          </p:cNvPr>
          <p:cNvSpPr txBox="1"/>
          <p:nvPr/>
        </p:nvSpPr>
        <p:spPr>
          <a:xfrm>
            <a:off x="169797" y="821050"/>
            <a:ext cx="2715337" cy="646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Variables</a:t>
            </a:r>
          </a:p>
        </p:txBody>
      </p:sp>
      <p:sp>
        <p:nvSpPr>
          <p:cNvPr id="4" name="Nicho realizado &lt;- Interacciones bióticas">
            <a:extLst>
              <a:ext uri="{FF2B5EF4-FFF2-40B4-BE49-F238E27FC236}">
                <a16:creationId xmlns:a16="http://schemas.microsoft.com/office/drawing/2014/main" id="{C80EFC28-0EF9-68D6-4D48-F60D16D89EE6}"/>
              </a:ext>
            </a:extLst>
          </p:cNvPr>
          <p:cNvSpPr txBox="1"/>
          <p:nvPr/>
        </p:nvSpPr>
        <p:spPr>
          <a:xfrm>
            <a:off x="4139780" y="6211671"/>
            <a:ext cx="3295065" cy="646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Escala temporal</a:t>
            </a:r>
            <a:endParaRPr sz="3000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429CEDFE-AAA8-BA95-2569-B0CB7DADADF9}"/>
              </a:ext>
            </a:extLst>
          </p:cNvPr>
          <p:cNvSpPr/>
          <p:nvPr/>
        </p:nvSpPr>
        <p:spPr>
          <a:xfrm rot="10800000">
            <a:off x="2021487" y="985030"/>
            <a:ext cx="794657" cy="5226640"/>
          </a:xfrm>
          <a:prstGeom prst="down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3F7819"/>
              </a:gs>
            </a:gsLst>
            <a:path path="circle">
              <a:fillToRect l="37721" t="-19636" r="62278" b="119636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A75F8229-B796-686B-0EA3-C46A26B3DE34}"/>
              </a:ext>
            </a:extLst>
          </p:cNvPr>
          <p:cNvSpPr/>
          <p:nvPr/>
        </p:nvSpPr>
        <p:spPr>
          <a:xfrm rot="16200000">
            <a:off x="5579657" y="2667641"/>
            <a:ext cx="794657" cy="6703944"/>
          </a:xfrm>
          <a:prstGeom prst="down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3F7819"/>
              </a:gs>
            </a:gsLst>
            <a:path path="circle">
              <a:fillToRect l="37721" t="-19636" r="62278" b="119636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Nicho realizado &lt;- Interacciones bióticas">
            <a:extLst>
              <a:ext uri="{FF2B5EF4-FFF2-40B4-BE49-F238E27FC236}">
                <a16:creationId xmlns:a16="http://schemas.microsoft.com/office/drawing/2014/main" id="{2F2FCE3B-A89E-1604-54E7-D5CCE1B85807}"/>
              </a:ext>
            </a:extLst>
          </p:cNvPr>
          <p:cNvSpPr txBox="1"/>
          <p:nvPr/>
        </p:nvSpPr>
        <p:spPr>
          <a:xfrm rot="16200000">
            <a:off x="400819" y="3347148"/>
            <a:ext cx="2715337" cy="646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Escala espacial</a:t>
            </a:r>
            <a:endParaRPr sz="3000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Nicho realizado &lt;- Interacciones bióticas">
            <a:extLst>
              <a:ext uri="{FF2B5EF4-FFF2-40B4-BE49-F238E27FC236}">
                <a16:creationId xmlns:a16="http://schemas.microsoft.com/office/drawing/2014/main" id="{978173F3-D552-5C05-FBD9-7F9B7A6FB8BC}"/>
              </a:ext>
            </a:extLst>
          </p:cNvPr>
          <p:cNvSpPr txBox="1"/>
          <p:nvPr/>
        </p:nvSpPr>
        <p:spPr>
          <a:xfrm rot="16200000">
            <a:off x="-17547" y="3432993"/>
            <a:ext cx="4872725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dirty="0">
                <a:solidFill>
                  <a:schemeClr val="bg1"/>
                </a:solidFill>
                <a:latin typeface="Candara" panose="020E0502030303020204" pitchFamily="34" charset="0"/>
              </a:rPr>
              <a:t>         Local             Paisaje           Global</a:t>
            </a:r>
            <a:endParaRPr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Nicho realizado &lt;- Interacciones bióticas">
            <a:extLst>
              <a:ext uri="{FF2B5EF4-FFF2-40B4-BE49-F238E27FC236}">
                <a16:creationId xmlns:a16="http://schemas.microsoft.com/office/drawing/2014/main" id="{B7446ED9-0FB9-519A-B6AC-E909793D3769}"/>
              </a:ext>
            </a:extLst>
          </p:cNvPr>
          <p:cNvSpPr txBox="1"/>
          <p:nvPr/>
        </p:nvSpPr>
        <p:spPr>
          <a:xfrm>
            <a:off x="2635899" y="5731729"/>
            <a:ext cx="6302829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dirty="0">
                <a:solidFill>
                  <a:schemeClr val="bg1"/>
                </a:solidFill>
                <a:latin typeface="Candara" panose="020E0502030303020204" pitchFamily="34" charset="0"/>
              </a:rPr>
              <a:t>      Años                    Décadas                     Milenios</a:t>
            </a:r>
            <a:endParaRPr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mperatura">
            <a:extLst>
              <a:ext uri="{FF2B5EF4-FFF2-40B4-BE49-F238E27FC236}">
                <a16:creationId xmlns:a16="http://schemas.microsoft.com/office/drawing/2014/main" id="{06D2DAA4-310C-8AB1-4EE4-34423374940E}"/>
              </a:ext>
            </a:extLst>
          </p:cNvPr>
          <p:cNvSpPr txBox="1"/>
          <p:nvPr/>
        </p:nvSpPr>
        <p:spPr>
          <a:xfrm>
            <a:off x="2874079" y="3647388"/>
            <a:ext cx="1619970" cy="55399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Hábitat</a:t>
            </a:r>
          </a:p>
        </p:txBody>
      </p:sp>
      <p:sp>
        <p:nvSpPr>
          <p:cNvPr id="12" name="Temperatura">
            <a:extLst>
              <a:ext uri="{FF2B5EF4-FFF2-40B4-BE49-F238E27FC236}">
                <a16:creationId xmlns:a16="http://schemas.microsoft.com/office/drawing/2014/main" id="{C93400DC-63A6-676B-AFD4-B3D746E60E0B}"/>
              </a:ext>
            </a:extLst>
          </p:cNvPr>
          <p:cNvSpPr txBox="1"/>
          <p:nvPr/>
        </p:nvSpPr>
        <p:spPr>
          <a:xfrm>
            <a:off x="2827636" y="4448836"/>
            <a:ext cx="2377673" cy="55399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Alimento</a:t>
            </a:r>
          </a:p>
        </p:txBody>
      </p:sp>
      <p:sp>
        <p:nvSpPr>
          <p:cNvPr id="13" name="Temperatura">
            <a:extLst>
              <a:ext uri="{FF2B5EF4-FFF2-40B4-BE49-F238E27FC236}">
                <a16:creationId xmlns:a16="http://schemas.microsoft.com/office/drawing/2014/main" id="{032F7402-5666-DF3A-8EB4-268D3E572865}"/>
              </a:ext>
            </a:extLst>
          </p:cNvPr>
          <p:cNvSpPr txBox="1"/>
          <p:nvPr/>
        </p:nvSpPr>
        <p:spPr>
          <a:xfrm>
            <a:off x="4776832" y="4731385"/>
            <a:ext cx="2948028" cy="55399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Depredadores</a:t>
            </a:r>
          </a:p>
        </p:txBody>
      </p:sp>
      <p:sp>
        <p:nvSpPr>
          <p:cNvPr id="14" name="Temperatura">
            <a:extLst>
              <a:ext uri="{FF2B5EF4-FFF2-40B4-BE49-F238E27FC236}">
                <a16:creationId xmlns:a16="http://schemas.microsoft.com/office/drawing/2014/main" id="{28A1FC4B-F906-F240-5C40-31408C8F4DCF}"/>
              </a:ext>
            </a:extLst>
          </p:cNvPr>
          <p:cNvSpPr txBox="1"/>
          <p:nvPr/>
        </p:nvSpPr>
        <p:spPr>
          <a:xfrm>
            <a:off x="7791923" y="1532521"/>
            <a:ext cx="2725725" cy="55399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kern="0" dirty="0">
                <a:solidFill>
                  <a:schemeClr val="tx1"/>
                </a:solidFill>
                <a:latin typeface="Candara" panose="020E0502030303020204" pitchFamily="34" charset="0"/>
              </a:rPr>
              <a:t>Clima</a:t>
            </a:r>
            <a:endParaRPr kumimoji="0" lang="es-ES" sz="24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5" name="Temperatura">
            <a:extLst>
              <a:ext uri="{FF2B5EF4-FFF2-40B4-BE49-F238E27FC236}">
                <a16:creationId xmlns:a16="http://schemas.microsoft.com/office/drawing/2014/main" id="{8441F21B-D449-DC92-DB64-3DF33635841B}"/>
              </a:ext>
            </a:extLst>
          </p:cNvPr>
          <p:cNvSpPr txBox="1"/>
          <p:nvPr/>
        </p:nvSpPr>
        <p:spPr>
          <a:xfrm>
            <a:off x="4765342" y="5134308"/>
            <a:ext cx="2725725" cy="55399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kern="0" dirty="0">
                <a:solidFill>
                  <a:schemeClr val="tx1"/>
                </a:solidFill>
                <a:latin typeface="Candara" panose="020E0502030303020204" pitchFamily="34" charset="0"/>
              </a:rPr>
              <a:t>Reproducción</a:t>
            </a:r>
            <a:endParaRPr kumimoji="0" lang="es-ES" sz="24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6" name="Temperatura">
            <a:extLst>
              <a:ext uri="{FF2B5EF4-FFF2-40B4-BE49-F238E27FC236}">
                <a16:creationId xmlns:a16="http://schemas.microsoft.com/office/drawing/2014/main" id="{CD4D8F19-8BBD-D025-8299-C074516CD307}"/>
              </a:ext>
            </a:extLst>
          </p:cNvPr>
          <p:cNvSpPr txBox="1"/>
          <p:nvPr/>
        </p:nvSpPr>
        <p:spPr>
          <a:xfrm>
            <a:off x="6866554" y="1171635"/>
            <a:ext cx="3796004" cy="55399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kern="0" dirty="0">
                <a:solidFill>
                  <a:schemeClr val="tx1"/>
                </a:solidFill>
                <a:latin typeface="Candara" panose="020E0502030303020204" pitchFamily="34" charset="0"/>
              </a:rPr>
              <a:t>Barreras geográficas</a:t>
            </a:r>
            <a:endParaRPr kumimoji="0" lang="es-ES" sz="24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7" name="Temperatura">
            <a:extLst>
              <a:ext uri="{FF2B5EF4-FFF2-40B4-BE49-F238E27FC236}">
                <a16:creationId xmlns:a16="http://schemas.microsoft.com/office/drawing/2014/main" id="{93DF03B2-BB25-81E0-2886-84CD0055705C}"/>
              </a:ext>
            </a:extLst>
          </p:cNvPr>
          <p:cNvSpPr txBox="1"/>
          <p:nvPr/>
        </p:nvSpPr>
        <p:spPr>
          <a:xfrm>
            <a:off x="6361997" y="2321334"/>
            <a:ext cx="2725725" cy="55399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kern="0" dirty="0">
                <a:solidFill>
                  <a:schemeClr val="tx1"/>
                </a:solidFill>
                <a:latin typeface="Candara" panose="020E0502030303020204" pitchFamily="34" charset="0"/>
              </a:rPr>
              <a:t>Movilidad</a:t>
            </a:r>
            <a:endParaRPr kumimoji="0" lang="es-ES" sz="24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8" name="Temperatura">
            <a:extLst>
              <a:ext uri="{FF2B5EF4-FFF2-40B4-BE49-F238E27FC236}">
                <a16:creationId xmlns:a16="http://schemas.microsoft.com/office/drawing/2014/main" id="{B8C9D56B-82C7-4278-9DBB-FF05A157D862}"/>
              </a:ext>
            </a:extLst>
          </p:cNvPr>
          <p:cNvSpPr txBox="1"/>
          <p:nvPr/>
        </p:nvSpPr>
        <p:spPr>
          <a:xfrm>
            <a:off x="4426460" y="3540092"/>
            <a:ext cx="2725725" cy="55399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Interacciones</a:t>
            </a:r>
          </a:p>
        </p:txBody>
      </p:sp>
      <p:sp>
        <p:nvSpPr>
          <p:cNvPr id="19" name="Temperatura">
            <a:extLst>
              <a:ext uri="{FF2B5EF4-FFF2-40B4-BE49-F238E27FC236}">
                <a16:creationId xmlns:a16="http://schemas.microsoft.com/office/drawing/2014/main" id="{5CCE21C8-717C-3A53-C0D4-7AB350D17FB6}"/>
              </a:ext>
            </a:extLst>
          </p:cNvPr>
          <p:cNvSpPr txBox="1"/>
          <p:nvPr/>
        </p:nvSpPr>
        <p:spPr>
          <a:xfrm>
            <a:off x="2635899" y="4829898"/>
            <a:ext cx="1674067" cy="923328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kern="0" dirty="0">
                <a:solidFill>
                  <a:schemeClr val="tx1"/>
                </a:solidFill>
                <a:latin typeface="Candara" panose="020E0502030303020204" pitchFamily="34" charset="0"/>
              </a:rPr>
              <a:t>Impacto humano</a:t>
            </a:r>
            <a:endParaRPr kumimoji="0" lang="es-ES" sz="24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20" name="Temperatura">
            <a:extLst>
              <a:ext uri="{FF2B5EF4-FFF2-40B4-BE49-F238E27FC236}">
                <a16:creationId xmlns:a16="http://schemas.microsoft.com/office/drawing/2014/main" id="{51B57CE5-FA1C-8E59-C2BE-EA08B9892027}"/>
              </a:ext>
            </a:extLst>
          </p:cNvPr>
          <p:cNvSpPr txBox="1"/>
          <p:nvPr/>
        </p:nvSpPr>
        <p:spPr>
          <a:xfrm>
            <a:off x="4920640" y="3158194"/>
            <a:ext cx="2725725" cy="55399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kern="0" dirty="0">
                <a:solidFill>
                  <a:schemeClr val="tx1"/>
                </a:solidFill>
                <a:latin typeface="Candara" panose="020E0502030303020204" pitchFamily="34" charset="0"/>
              </a:rPr>
              <a:t>Topografía</a:t>
            </a:r>
            <a:endParaRPr kumimoji="0" lang="es-ES" sz="24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299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437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Limitaciones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Presencias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Sensibilidad a la incertidumbre en modelos y parámetros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Ponderación de las presencias (sesgo de muestreo)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Colinealidad entre variables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3607B42-C6D8-E47F-12E9-C142FF8C12C4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</p:spTree>
    <p:extLst>
      <p:ext uri="{BB962C8B-B14F-4D97-AF65-F5344CB8AC3E}">
        <p14:creationId xmlns:p14="http://schemas.microsoft.com/office/powerpoint/2010/main" val="286546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947B0-B33A-D74F-2148-AD8E4B6CFA7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Modelos de nicho ecológico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4C43124-9322-9BBF-B17A-0FB1BB8A5946}"/>
              </a:ext>
            </a:extLst>
          </p:cNvPr>
          <p:cNvSpPr txBox="1"/>
          <p:nvPr/>
        </p:nvSpPr>
        <p:spPr>
          <a:xfrm>
            <a:off x="289540" y="821050"/>
            <a:ext cx="9796851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es-ES" sz="3200" b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Limitaciones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Presencias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Variables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Modelo</a:t>
            </a:r>
          </a:p>
          <a:p>
            <a:pPr marL="971550" lvl="1" indent="-514350">
              <a:lnSpc>
                <a:spcPct val="150000"/>
              </a:lnSpc>
              <a:buAutoNum type="alphaLcParenR"/>
            </a:pPr>
            <a:r>
              <a:rPr lang="es-ES" sz="2800" b="1" i="1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Evaluación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Asunciones del modelo</a:t>
            </a:r>
          </a:p>
          <a:p>
            <a:pPr marL="1371600" lvl="2" indent="-457200">
              <a:lnSpc>
                <a:spcPct val="150000"/>
              </a:lnSpc>
              <a:buFontTx/>
              <a:buChar char="-"/>
            </a:pPr>
            <a:r>
              <a:rPr lang="es-ES" sz="24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Evaluación sobre datos independientes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3607B42-C6D8-E47F-12E9-C142FF8C12C4}"/>
              </a:ext>
            </a:extLst>
          </p:cNvPr>
          <p:cNvSpPr txBox="1"/>
          <p:nvPr/>
        </p:nvSpPr>
        <p:spPr>
          <a:xfrm>
            <a:off x="6501492" y="0"/>
            <a:ext cx="284933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dirty="0"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Paso por paso</a:t>
            </a:r>
          </a:p>
        </p:txBody>
      </p:sp>
    </p:spTree>
    <p:extLst>
      <p:ext uri="{BB962C8B-B14F-4D97-AF65-F5344CB8AC3E}">
        <p14:creationId xmlns:p14="http://schemas.microsoft.com/office/powerpoint/2010/main" val="85997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7420CDB-0F9D-69BA-3277-0F546D389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21" y="1843939"/>
            <a:ext cx="7582557" cy="363505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C5DEDB95-ED6F-E4C4-092C-693354A11C2B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Nicho ecológico</a:t>
            </a:r>
            <a:endParaRPr lang="es-ES" sz="3600" dirty="0">
              <a:solidFill>
                <a:srgbClr val="3A67A2"/>
              </a:solidFill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5" name="Nicho realizado &lt;- Interacciones bióticas">
            <a:extLst>
              <a:ext uri="{FF2B5EF4-FFF2-40B4-BE49-F238E27FC236}">
                <a16:creationId xmlns:a16="http://schemas.microsoft.com/office/drawing/2014/main" id="{D1D8A429-BD22-6715-49CB-803B6BD5A8D2}"/>
              </a:ext>
            </a:extLst>
          </p:cNvPr>
          <p:cNvSpPr txBox="1"/>
          <p:nvPr/>
        </p:nvSpPr>
        <p:spPr>
          <a:xfrm>
            <a:off x="169797" y="821050"/>
            <a:ext cx="3702407" cy="646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Amplitud de nicho</a:t>
            </a:r>
          </a:p>
        </p:txBody>
      </p:sp>
    </p:spTree>
    <p:extLst>
      <p:ext uri="{BB962C8B-B14F-4D97-AF65-F5344CB8AC3E}">
        <p14:creationId xmlns:p14="http://schemas.microsoft.com/office/powerpoint/2010/main" val="2432968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pic>
        <p:nvPicPr>
          <p:cNvPr id="5" name="Imagen" descr="Imagen">
            <a:extLst>
              <a:ext uri="{FF2B5EF4-FFF2-40B4-BE49-F238E27FC236}">
                <a16:creationId xmlns:a16="http://schemas.microsoft.com/office/drawing/2014/main" id="{D87C2F1C-6CD2-9A6F-7E10-EAD9FA9F19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37667" y="1095137"/>
            <a:ext cx="5136914" cy="5399829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7" name="Precipitación">
            <a:extLst>
              <a:ext uri="{FF2B5EF4-FFF2-40B4-BE49-F238E27FC236}">
                <a16:creationId xmlns:a16="http://schemas.microsoft.com/office/drawing/2014/main" id="{5E9E8CE8-63DB-7885-84C7-3D069A42DF16}"/>
              </a:ext>
            </a:extLst>
          </p:cNvPr>
          <p:cNvSpPr txBox="1"/>
          <p:nvPr/>
        </p:nvSpPr>
        <p:spPr>
          <a:xfrm rot="16200000">
            <a:off x="3458151" y="2914262"/>
            <a:ext cx="2609848" cy="615551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% bosque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8" name="Temperatura">
            <a:extLst>
              <a:ext uri="{FF2B5EF4-FFF2-40B4-BE49-F238E27FC236}">
                <a16:creationId xmlns:a16="http://schemas.microsoft.com/office/drawing/2014/main" id="{CF344691-CE04-892F-DBBF-B807CBDACEA2}"/>
              </a:ext>
            </a:extLst>
          </p:cNvPr>
          <p:cNvSpPr txBox="1"/>
          <p:nvPr/>
        </p:nvSpPr>
        <p:spPr>
          <a:xfrm>
            <a:off x="5414886" y="5146345"/>
            <a:ext cx="2346038" cy="615551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Temperatura</a:t>
            </a:r>
          </a:p>
        </p:txBody>
      </p:sp>
      <p:sp>
        <p:nvSpPr>
          <p:cNvPr id="9" name="Luz">
            <a:extLst>
              <a:ext uri="{FF2B5EF4-FFF2-40B4-BE49-F238E27FC236}">
                <a16:creationId xmlns:a16="http://schemas.microsoft.com/office/drawing/2014/main" id="{9CD938AA-4396-07CC-73C6-93BFE8950D66}"/>
              </a:ext>
            </a:extLst>
          </p:cNvPr>
          <p:cNvSpPr txBox="1"/>
          <p:nvPr/>
        </p:nvSpPr>
        <p:spPr>
          <a:xfrm rot="18899115">
            <a:off x="3788069" y="5008913"/>
            <a:ext cx="1546235" cy="615551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kern="0" dirty="0">
                <a:solidFill>
                  <a:schemeClr val="tx1"/>
                </a:solidFill>
                <a:latin typeface="Candara" panose="020E0502030303020204" pitchFamily="34" charset="0"/>
              </a:rPr>
              <a:t>Agua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10" name="Línea">
            <a:extLst>
              <a:ext uri="{FF2B5EF4-FFF2-40B4-BE49-F238E27FC236}">
                <a16:creationId xmlns:a16="http://schemas.microsoft.com/office/drawing/2014/main" id="{54464D6A-EF03-25AC-6BBA-78CA8A69BC20}"/>
              </a:ext>
            </a:extLst>
          </p:cNvPr>
          <p:cNvSpPr/>
          <p:nvPr/>
        </p:nvSpPr>
        <p:spPr>
          <a:xfrm flipV="1">
            <a:off x="5070850" y="1180953"/>
            <a:ext cx="1" cy="3996000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92075" tIns="92075" rIns="92075" bIns="92075" anchor="ctr"/>
          <a:lstStyle/>
          <a:p>
            <a:pPr marL="0" marR="0" lvl="0" indent="0" defTabSz="1828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Línea">
            <a:extLst>
              <a:ext uri="{FF2B5EF4-FFF2-40B4-BE49-F238E27FC236}">
                <a16:creationId xmlns:a16="http://schemas.microsoft.com/office/drawing/2014/main" id="{652CBA47-9CD3-A168-9447-F71C1C7E536D}"/>
              </a:ext>
            </a:extLst>
          </p:cNvPr>
          <p:cNvSpPr/>
          <p:nvPr/>
        </p:nvSpPr>
        <p:spPr>
          <a:xfrm flipV="1">
            <a:off x="3778189" y="5185099"/>
            <a:ext cx="1292661" cy="1292659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92075" tIns="92075" rIns="92075" bIns="92075" anchor="ctr"/>
          <a:lstStyle/>
          <a:p>
            <a:pPr marL="0" marR="0" lvl="0" indent="0" defTabSz="1828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Línea">
            <a:extLst>
              <a:ext uri="{FF2B5EF4-FFF2-40B4-BE49-F238E27FC236}">
                <a16:creationId xmlns:a16="http://schemas.microsoft.com/office/drawing/2014/main" id="{8327742D-CF9A-B906-D7E0-B1D9C4743553}"/>
              </a:ext>
            </a:extLst>
          </p:cNvPr>
          <p:cNvSpPr/>
          <p:nvPr/>
        </p:nvSpPr>
        <p:spPr>
          <a:xfrm>
            <a:off x="5051800" y="5185100"/>
            <a:ext cx="3708000" cy="1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92075" tIns="92075" rIns="92075" bIns="92075" anchor="ctr"/>
          <a:lstStyle/>
          <a:p>
            <a:pPr marL="0" marR="0" lvl="0" indent="0" defTabSz="18288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3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Óvalo">
            <a:extLst>
              <a:ext uri="{FF2B5EF4-FFF2-40B4-BE49-F238E27FC236}">
                <a16:creationId xmlns:a16="http://schemas.microsoft.com/office/drawing/2014/main" id="{306CD851-D1F7-998D-BD2D-3626BB83B0FD}"/>
              </a:ext>
            </a:extLst>
          </p:cNvPr>
          <p:cNvSpPr/>
          <p:nvPr/>
        </p:nvSpPr>
        <p:spPr>
          <a:xfrm>
            <a:off x="5284707" y="2754138"/>
            <a:ext cx="1987793" cy="194119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37721" t="-19636" r="62278" b="119636"/>
            </a:path>
          </a:gra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algn="ctr" defTabSz="914400">
              <a:defRPr sz="3600" b="0">
                <a:latin typeface="Frutiger Linotype"/>
                <a:ea typeface="Frutiger Linotype"/>
                <a:cs typeface="Frutiger Linotype"/>
                <a:sym typeface="Frutiger Linotype"/>
              </a:defRPr>
            </a:pPr>
            <a:endParaRPr dirty="0"/>
          </a:p>
        </p:txBody>
      </p:sp>
      <p:sp>
        <p:nvSpPr>
          <p:cNvPr id="14" name="Nicho…">
            <a:extLst>
              <a:ext uri="{FF2B5EF4-FFF2-40B4-BE49-F238E27FC236}">
                <a16:creationId xmlns:a16="http://schemas.microsoft.com/office/drawing/2014/main" id="{959A37B4-A3E9-81DF-A71F-C3CB64DF81B0}"/>
              </a:ext>
            </a:extLst>
          </p:cNvPr>
          <p:cNvSpPr txBox="1"/>
          <p:nvPr/>
        </p:nvSpPr>
        <p:spPr>
          <a:xfrm>
            <a:off x="5326102" y="2981850"/>
            <a:ext cx="1919412" cy="129266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 hangingPunct="0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kern="0" dirty="0">
                <a:latin typeface="Candara" panose="020E0502030303020204" pitchFamily="34" charset="0"/>
                <a:ea typeface="Calibri"/>
                <a:cs typeface="Calibri"/>
                <a:sym typeface="Calibri"/>
              </a:rPr>
              <a:t>Nicho ecológico</a:t>
            </a:r>
            <a:endParaRPr sz="2400" kern="0" dirty="0">
              <a:latin typeface="Candara" panose="020E0502030303020204" pitchFamily="34" charset="0"/>
              <a:ea typeface="Calibri"/>
              <a:cs typeface="Calibri"/>
              <a:sym typeface="Calibri"/>
            </a:endParaRPr>
          </a:p>
          <a:p>
            <a:pPr algn="ctr" defTabSz="914400" hangingPunct="0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kern="0" dirty="0">
                <a:latin typeface="Candara" panose="020E0502030303020204" pitchFamily="34" charset="0"/>
                <a:ea typeface="Calibri"/>
                <a:cs typeface="Calibri"/>
                <a:sym typeface="Calibri"/>
              </a:rPr>
              <a:t>f</a:t>
            </a:r>
            <a:r>
              <a:rPr sz="2400" kern="0" dirty="0">
                <a:latin typeface="Candara" panose="020E0502030303020204" pitchFamily="34" charset="0"/>
                <a:ea typeface="Calibri"/>
                <a:cs typeface="Calibri"/>
                <a:sym typeface="Calibri"/>
              </a:rPr>
              <a:t>un</a:t>
            </a:r>
            <a:r>
              <a:rPr lang="es-ES" sz="2400" kern="0" dirty="0">
                <a:latin typeface="Candara" panose="020E0502030303020204" pitchFamily="34" charset="0"/>
                <a:ea typeface="Calibri"/>
                <a:cs typeface="Calibri"/>
                <a:sym typeface="Calibri"/>
              </a:rPr>
              <a:t>damenta</a:t>
            </a:r>
            <a:r>
              <a:rPr sz="2400" kern="0" dirty="0">
                <a:latin typeface="Candara" panose="020E0502030303020204" pitchFamily="34" charset="0"/>
                <a:ea typeface="Calibri"/>
                <a:cs typeface="Calibri"/>
                <a:sym typeface="Calibri"/>
              </a:rPr>
              <a:t>l</a:t>
            </a:r>
          </a:p>
        </p:txBody>
      </p:sp>
      <p:pic>
        <p:nvPicPr>
          <p:cNvPr id="15" name="Imagen" descr="Imagen">
            <a:extLst>
              <a:ext uri="{FF2B5EF4-FFF2-40B4-BE49-F238E27FC236}">
                <a16:creationId xmlns:a16="http://schemas.microsoft.com/office/drawing/2014/main" id="{7F99FFB3-F2C9-A583-ACEC-259C766E4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54A021">
                <a:lumMod val="50000"/>
                <a:tint val="45000"/>
                <a:satMod val="400000"/>
              </a:srgbClr>
            </a:duotone>
          </a:blip>
          <a:srcRect l="-4163" t="22903" r="22949" b="75864"/>
          <a:stretch/>
        </p:blipFill>
        <p:spPr>
          <a:xfrm>
            <a:off x="3523811" y="2343151"/>
            <a:ext cx="4171886" cy="66584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6" name="Imagen" descr="Imagen">
            <a:extLst>
              <a:ext uri="{FF2B5EF4-FFF2-40B4-BE49-F238E27FC236}">
                <a16:creationId xmlns:a16="http://schemas.microsoft.com/office/drawing/2014/main" id="{186E3665-5A5A-BDA6-551B-24FD16BC93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54A021">
                <a:lumMod val="50000"/>
                <a:tint val="45000"/>
                <a:satMod val="400000"/>
              </a:srgbClr>
            </a:duotone>
          </a:blip>
          <a:srcRect l="73627" t="22903" r="24661" b="537"/>
          <a:stretch/>
        </p:blipFill>
        <p:spPr>
          <a:xfrm>
            <a:off x="7519816" y="2322259"/>
            <a:ext cx="87940" cy="4134607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7" name="Temperatura">
            <a:extLst>
              <a:ext uri="{FF2B5EF4-FFF2-40B4-BE49-F238E27FC236}">
                <a16:creationId xmlns:a16="http://schemas.microsoft.com/office/drawing/2014/main" id="{029A76F5-4912-1ABF-7226-F05FB6814D36}"/>
              </a:ext>
            </a:extLst>
          </p:cNvPr>
          <p:cNvSpPr txBox="1"/>
          <p:nvPr/>
        </p:nvSpPr>
        <p:spPr>
          <a:xfrm>
            <a:off x="938172" y="1048644"/>
            <a:ext cx="3367426" cy="67710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3600" b="0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E1D90-9405-1D4D-2F31-47B9C09799CC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Nicho ecológico</a:t>
            </a:r>
            <a:endParaRPr lang="es-ES" sz="3600" dirty="0">
              <a:solidFill>
                <a:srgbClr val="3A67A2"/>
              </a:solidFill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6" name="Nicho realizado &lt;- Interacciones bióticas">
            <a:extLst>
              <a:ext uri="{FF2B5EF4-FFF2-40B4-BE49-F238E27FC236}">
                <a16:creationId xmlns:a16="http://schemas.microsoft.com/office/drawing/2014/main" id="{E2A06704-3536-12F2-2C05-AD75FAC0F89E}"/>
              </a:ext>
            </a:extLst>
          </p:cNvPr>
          <p:cNvSpPr txBox="1"/>
          <p:nvPr/>
        </p:nvSpPr>
        <p:spPr>
          <a:xfrm>
            <a:off x="169797" y="821050"/>
            <a:ext cx="3178221" cy="104643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sym typeface="Calibri"/>
              </a:rPr>
              <a:t>Hipervolumen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kern="0" dirty="0">
                <a:solidFill>
                  <a:schemeClr val="tx1"/>
                </a:solidFill>
                <a:latin typeface="Candara" panose="020E0502030303020204" pitchFamily="34" charset="0"/>
              </a:rPr>
              <a:t>n-dimensiones</a:t>
            </a:r>
            <a:endParaRPr kumimoji="0" lang="es-ES" sz="28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629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980ADE-DCA5-EE04-3609-5E2C4F9ACB91}"/>
              </a:ext>
            </a:extLst>
          </p:cNvPr>
          <p:cNvSpPr txBox="1"/>
          <p:nvPr/>
        </p:nvSpPr>
        <p:spPr>
          <a:xfrm>
            <a:off x="9962274" y="-201836"/>
            <a:ext cx="205244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Sesión 1</a:t>
            </a:r>
          </a:p>
        </p:txBody>
      </p:sp>
      <p:sp>
        <p:nvSpPr>
          <p:cNvPr id="9" name="Óvalo">
            <a:extLst>
              <a:ext uri="{FF2B5EF4-FFF2-40B4-BE49-F238E27FC236}">
                <a16:creationId xmlns:a16="http://schemas.microsoft.com/office/drawing/2014/main" id="{4A4AF198-E6D7-01A1-FAD1-A5AC6B87CCAE}"/>
              </a:ext>
            </a:extLst>
          </p:cNvPr>
          <p:cNvSpPr/>
          <p:nvPr/>
        </p:nvSpPr>
        <p:spPr>
          <a:xfrm>
            <a:off x="1628675" y="1749849"/>
            <a:ext cx="2907455" cy="277550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37721" t="-19636" r="62278" b="119636"/>
            </a:path>
          </a:gra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algn="ctr" defTabSz="914400">
              <a:defRPr sz="3600" b="0">
                <a:latin typeface="Frutiger Linotype"/>
                <a:ea typeface="Frutiger Linotype"/>
                <a:cs typeface="Frutiger Linotype"/>
                <a:sym typeface="Frutiger Linotype"/>
              </a:defRPr>
            </a:pPr>
            <a:endParaRPr sz="3000" dirty="0">
              <a:latin typeface="Candara" panose="020E0502030303020204" pitchFamily="34" charset="0"/>
            </a:endParaRPr>
          </a:p>
        </p:txBody>
      </p:sp>
      <p:grpSp>
        <p:nvGrpSpPr>
          <p:cNvPr id="11" name="Agrupar">
            <a:extLst>
              <a:ext uri="{FF2B5EF4-FFF2-40B4-BE49-F238E27FC236}">
                <a16:creationId xmlns:a16="http://schemas.microsoft.com/office/drawing/2014/main" id="{2EFAFADE-72E8-DD18-ECA5-70D7596F02E2}"/>
              </a:ext>
            </a:extLst>
          </p:cNvPr>
          <p:cNvGrpSpPr/>
          <p:nvPr/>
        </p:nvGrpSpPr>
        <p:grpSpPr>
          <a:xfrm>
            <a:off x="1007997" y="1640706"/>
            <a:ext cx="5467904" cy="4472897"/>
            <a:chOff x="1136485" y="249496"/>
            <a:chExt cx="9965779" cy="8639267"/>
          </a:xfrm>
        </p:grpSpPr>
        <p:sp>
          <p:nvSpPr>
            <p:cNvPr id="17" name="Óvalo">
              <a:extLst>
                <a:ext uri="{FF2B5EF4-FFF2-40B4-BE49-F238E27FC236}">
                  <a16:creationId xmlns:a16="http://schemas.microsoft.com/office/drawing/2014/main" id="{FD7A3708-8BB1-730D-7525-62035D5A0CE2}"/>
                </a:ext>
              </a:extLst>
            </p:cNvPr>
            <p:cNvSpPr/>
            <p:nvPr/>
          </p:nvSpPr>
          <p:spPr>
            <a:xfrm>
              <a:off x="2215908" y="427804"/>
              <a:ext cx="5402760" cy="5406728"/>
            </a:xfrm>
            <a:prstGeom prst="ellipse">
              <a:avLst/>
            </a:prstGeom>
            <a:noFill/>
            <a:ln w="76200" cap="flat">
              <a:solidFill>
                <a:srgbClr val="3366CC"/>
              </a:solidFill>
              <a:prstDash val="solid"/>
              <a:round/>
            </a:ln>
            <a:effectLst/>
          </p:spPr>
          <p:txBody>
            <a:bodyPr wrap="square" lIns="92075" tIns="92075" rIns="92075" bIns="92075" numCol="1" anchor="ctr">
              <a:noAutofit/>
            </a:bodyPr>
            <a:lstStyle/>
            <a:p>
              <a:endParaRPr sz="3000">
                <a:latin typeface="Candara" panose="020E0502030303020204" pitchFamily="34" charset="0"/>
              </a:endParaRPr>
            </a:p>
          </p:txBody>
        </p:sp>
        <p:sp>
          <p:nvSpPr>
            <p:cNvPr id="22" name="Óvalo">
              <a:extLst>
                <a:ext uri="{FF2B5EF4-FFF2-40B4-BE49-F238E27FC236}">
                  <a16:creationId xmlns:a16="http://schemas.microsoft.com/office/drawing/2014/main" id="{742D4800-884F-0CFD-327B-676E457EEDCB}"/>
                </a:ext>
              </a:extLst>
            </p:cNvPr>
            <p:cNvSpPr/>
            <p:nvPr/>
          </p:nvSpPr>
          <p:spPr>
            <a:xfrm>
              <a:off x="4603508" y="2612204"/>
              <a:ext cx="5402760" cy="5406728"/>
            </a:xfrm>
            <a:prstGeom prst="ellipse">
              <a:avLst/>
            </a:prstGeom>
            <a:noFill/>
            <a:ln w="76200" cap="flat">
              <a:solidFill>
                <a:schemeClr val="accent2">
                  <a:lumMod val="75000"/>
                </a:schemeClr>
              </a:solidFill>
              <a:prstDash val="solid"/>
              <a:round/>
            </a:ln>
            <a:effectLst/>
          </p:spPr>
          <p:txBody>
            <a:bodyPr wrap="square" lIns="92075" tIns="92075" rIns="92075" bIns="92075" numCol="1" anchor="ctr">
              <a:noAutofit/>
            </a:bodyPr>
            <a:lstStyle/>
            <a:p>
              <a:endParaRPr sz="3000">
                <a:latin typeface="Candara" panose="020E0502030303020204" pitchFamily="34" charset="0"/>
              </a:endParaRPr>
            </a:p>
          </p:txBody>
        </p:sp>
        <p:sp>
          <p:nvSpPr>
            <p:cNvPr id="23" name="Óvalo">
              <a:extLst>
                <a:ext uri="{FF2B5EF4-FFF2-40B4-BE49-F238E27FC236}">
                  <a16:creationId xmlns:a16="http://schemas.microsoft.com/office/drawing/2014/main" id="{75F135E4-3EBC-657B-7266-9C258F36ACDE}"/>
                </a:ext>
              </a:extLst>
            </p:cNvPr>
            <p:cNvSpPr/>
            <p:nvPr/>
          </p:nvSpPr>
          <p:spPr>
            <a:xfrm rot="18840000">
              <a:off x="4523472" y="3313255"/>
              <a:ext cx="3242438" cy="181835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C85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CC01"/>
              </a:solidFill>
              <a:prstDash val="solid"/>
              <a:round/>
            </a:ln>
            <a:effectLst/>
          </p:spPr>
          <p:txBody>
            <a:bodyPr wrap="square" lIns="92075" tIns="92075" rIns="92075" bIns="92075" numCol="1" anchor="ctr">
              <a:noAutofit/>
            </a:bodyPr>
            <a:lstStyle/>
            <a:p>
              <a:endParaRPr sz="3000" dirty="0">
                <a:latin typeface="Candara" panose="020E0502030303020204" pitchFamily="34" charset="0"/>
              </a:endParaRPr>
            </a:p>
          </p:txBody>
        </p:sp>
        <p:sp>
          <p:nvSpPr>
            <p:cNvPr id="24" name="Óvalo">
              <a:extLst>
                <a:ext uri="{FF2B5EF4-FFF2-40B4-BE49-F238E27FC236}">
                  <a16:creationId xmlns:a16="http://schemas.microsoft.com/office/drawing/2014/main" id="{5DF60E80-14A1-D445-B5F3-D017A770E63C}"/>
                </a:ext>
              </a:extLst>
            </p:cNvPr>
            <p:cNvSpPr/>
            <p:nvPr/>
          </p:nvSpPr>
          <p:spPr>
            <a:xfrm>
              <a:off x="1657108" y="3272604"/>
              <a:ext cx="5402760" cy="5406728"/>
            </a:xfrm>
            <a:prstGeom prst="ellipse">
              <a:avLst/>
            </a:prstGeom>
            <a:noFill/>
            <a:ln w="76200" cap="flat">
              <a:solidFill>
                <a:schemeClr val="accent4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92075" tIns="92075" rIns="92075" bIns="92075" numCol="1" anchor="ctr">
              <a:noAutofit/>
            </a:bodyPr>
            <a:lstStyle/>
            <a:p>
              <a:endParaRPr sz="3000" dirty="0">
                <a:latin typeface="Candara" panose="020E0502030303020204" pitchFamily="34" charset="0"/>
              </a:endParaRPr>
            </a:p>
          </p:txBody>
        </p:sp>
        <p:sp>
          <p:nvSpPr>
            <p:cNvPr id="25" name="Factores…">
              <a:extLst>
                <a:ext uri="{FF2B5EF4-FFF2-40B4-BE49-F238E27FC236}">
                  <a16:creationId xmlns:a16="http://schemas.microsoft.com/office/drawing/2014/main" id="{98A0D63F-B4A3-B68C-6527-026DE9943D5C}"/>
                </a:ext>
              </a:extLst>
            </p:cNvPr>
            <p:cNvSpPr/>
            <p:nvPr/>
          </p:nvSpPr>
          <p:spPr>
            <a:xfrm>
              <a:off x="8655775" y="249496"/>
              <a:ext cx="878214" cy="1020504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defTabSz="914400">
                <a:defRPr sz="4000" b="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s-ES" sz="3000" dirty="0">
                  <a:latin typeface="Candara" panose="020E0502030303020204" pitchFamily="34" charset="0"/>
                </a:rPr>
                <a:t>		</a:t>
              </a:r>
              <a:endParaRPr sz="3000" dirty="0">
                <a:latin typeface="Candara" panose="020E0502030303020204" pitchFamily="34" charset="0"/>
              </a:endParaRPr>
            </a:p>
          </p:txBody>
        </p:sp>
        <p:sp>
          <p:nvSpPr>
            <p:cNvPr id="27" name="Factores…">
              <a:extLst>
                <a:ext uri="{FF2B5EF4-FFF2-40B4-BE49-F238E27FC236}">
                  <a16:creationId xmlns:a16="http://schemas.microsoft.com/office/drawing/2014/main" id="{5BBBA0E3-E320-7867-BC4F-AE3763B49273}"/>
                </a:ext>
              </a:extLst>
            </p:cNvPr>
            <p:cNvSpPr/>
            <p:nvPr/>
          </p:nvSpPr>
          <p:spPr>
            <a:xfrm>
              <a:off x="10794737" y="7377118"/>
              <a:ext cx="307527" cy="1206846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defTabSz="914400">
                <a:defRPr sz="4000" b="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000" dirty="0">
                <a:latin typeface="Candara" panose="020E0502030303020204" pitchFamily="34" charset="0"/>
              </a:endParaRPr>
            </a:p>
          </p:txBody>
        </p:sp>
        <p:sp>
          <p:nvSpPr>
            <p:cNvPr id="28" name="Accesible">
              <a:extLst>
                <a:ext uri="{FF2B5EF4-FFF2-40B4-BE49-F238E27FC236}">
                  <a16:creationId xmlns:a16="http://schemas.microsoft.com/office/drawing/2014/main" id="{4AD4DB0B-4C97-6128-59CE-C76A76C687EB}"/>
                </a:ext>
              </a:extLst>
            </p:cNvPr>
            <p:cNvSpPr/>
            <p:nvPr/>
          </p:nvSpPr>
          <p:spPr>
            <a:xfrm>
              <a:off x="1136485" y="8583963"/>
              <a:ext cx="1195216" cy="3048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914400">
                <a:defRPr sz="4000" b="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endParaRPr sz="3000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29" name="Nicho…">
            <a:extLst>
              <a:ext uri="{FF2B5EF4-FFF2-40B4-BE49-F238E27FC236}">
                <a16:creationId xmlns:a16="http://schemas.microsoft.com/office/drawing/2014/main" id="{CBA83532-16F9-F141-17AB-F0DDE232014B}"/>
              </a:ext>
            </a:extLst>
          </p:cNvPr>
          <p:cNvSpPr txBox="1"/>
          <p:nvPr/>
        </p:nvSpPr>
        <p:spPr>
          <a:xfrm>
            <a:off x="7425844" y="2586977"/>
            <a:ext cx="3244538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solidFill>
                  <a:sysClr val="windowText" lastClr="000000"/>
                </a:solidFill>
                <a:latin typeface="Candara" panose="020E0502030303020204" pitchFamily="34" charset="0"/>
              </a:rPr>
              <a:t>Nicho</a:t>
            </a:r>
            <a:r>
              <a:rPr lang="es-ES" sz="2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 </a:t>
            </a:r>
            <a:r>
              <a:rPr sz="2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fundamental</a:t>
            </a:r>
          </a:p>
        </p:txBody>
      </p:sp>
      <p:sp>
        <p:nvSpPr>
          <p:cNvPr id="30" name="Óvalo">
            <a:extLst>
              <a:ext uri="{FF2B5EF4-FFF2-40B4-BE49-F238E27FC236}">
                <a16:creationId xmlns:a16="http://schemas.microsoft.com/office/drawing/2014/main" id="{BCF7966A-B1B1-389E-9214-B2A32994EDD0}"/>
              </a:ext>
            </a:extLst>
          </p:cNvPr>
          <p:cNvSpPr/>
          <p:nvPr/>
        </p:nvSpPr>
        <p:spPr>
          <a:xfrm>
            <a:off x="6731911" y="2613810"/>
            <a:ext cx="540717" cy="539589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37721" t="-19636" r="62278" b="119636"/>
            </a:path>
          </a:gradFill>
          <a:ln w="12700">
            <a:solidFill>
              <a:srgbClr val="FFFFFF"/>
            </a:solidFill>
          </a:ln>
        </p:spPr>
        <p:txBody>
          <a:bodyPr tIns="91439" bIns="91439" anchor="ctr"/>
          <a:lstStyle/>
          <a:p>
            <a:pPr algn="ctr" defTabSz="914400">
              <a:defRPr sz="3600" b="0">
                <a:latin typeface="Frutiger Linotype"/>
                <a:ea typeface="Frutiger Linotype"/>
                <a:cs typeface="Frutiger Linotype"/>
                <a:sym typeface="Frutiger Linotype"/>
              </a:defRPr>
            </a:pPr>
            <a:endParaRPr sz="3000" dirty="0">
              <a:latin typeface="Candara" panose="020E0502030303020204" pitchFamily="34" charset="0"/>
            </a:endParaRPr>
          </a:p>
        </p:txBody>
      </p:sp>
      <p:sp>
        <p:nvSpPr>
          <p:cNvPr id="31" name="Nicho realizado &lt;- Interacciones bióticas">
            <a:extLst>
              <a:ext uri="{FF2B5EF4-FFF2-40B4-BE49-F238E27FC236}">
                <a16:creationId xmlns:a16="http://schemas.microsoft.com/office/drawing/2014/main" id="{A2DCADBF-9B64-3E1F-299A-1DD742864351}"/>
              </a:ext>
            </a:extLst>
          </p:cNvPr>
          <p:cNvSpPr txBox="1"/>
          <p:nvPr/>
        </p:nvSpPr>
        <p:spPr>
          <a:xfrm>
            <a:off x="324639" y="6113603"/>
            <a:ext cx="2022491" cy="646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rgbClr val="74330C"/>
                </a:solidFill>
                <a:latin typeface="Candara" panose="020E0502030303020204" pitchFamily="34" charset="0"/>
              </a:rPr>
              <a:t>Accesible</a:t>
            </a:r>
            <a:endParaRPr sz="3000" dirty="0">
              <a:solidFill>
                <a:srgbClr val="74330C"/>
              </a:solidFill>
              <a:latin typeface="Candara" panose="020E0502030303020204" pitchFamily="34" charset="0"/>
            </a:endParaRPr>
          </a:p>
        </p:txBody>
      </p:sp>
      <p:sp>
        <p:nvSpPr>
          <p:cNvPr id="2048" name="Nicho realizado &lt;- Interacciones bióticas">
            <a:extLst>
              <a:ext uri="{FF2B5EF4-FFF2-40B4-BE49-F238E27FC236}">
                <a16:creationId xmlns:a16="http://schemas.microsoft.com/office/drawing/2014/main" id="{4585994D-C81A-FACB-3EAD-C8F96FA91E54}"/>
              </a:ext>
            </a:extLst>
          </p:cNvPr>
          <p:cNvSpPr txBox="1"/>
          <p:nvPr/>
        </p:nvSpPr>
        <p:spPr>
          <a:xfrm>
            <a:off x="4469074" y="957255"/>
            <a:ext cx="2022491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rgbClr val="3366CC"/>
                </a:solidFill>
                <a:latin typeface="Candara" panose="020E0502030303020204" pitchFamily="34" charset="0"/>
              </a:rPr>
              <a:t>Factores abióticos</a:t>
            </a:r>
            <a:endParaRPr sz="3000" dirty="0">
              <a:solidFill>
                <a:srgbClr val="3366CC"/>
              </a:solidFill>
              <a:latin typeface="Candara" panose="020E0502030303020204" pitchFamily="34" charset="0"/>
            </a:endParaRPr>
          </a:p>
        </p:txBody>
      </p:sp>
      <p:sp>
        <p:nvSpPr>
          <p:cNvPr id="2049" name="Nicho realizado &lt;- Interacciones bióticas">
            <a:extLst>
              <a:ext uri="{FF2B5EF4-FFF2-40B4-BE49-F238E27FC236}">
                <a16:creationId xmlns:a16="http://schemas.microsoft.com/office/drawing/2014/main" id="{064CF811-8C66-C9E9-1E4B-84BBF50A9A9D}"/>
              </a:ext>
            </a:extLst>
          </p:cNvPr>
          <p:cNvSpPr txBox="1"/>
          <p:nvPr/>
        </p:nvSpPr>
        <p:spPr>
          <a:xfrm>
            <a:off x="5374515" y="5610370"/>
            <a:ext cx="2022491" cy="11079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algn="ctr" defTabSz="914400">
              <a:defRPr sz="4000" b="0">
                <a:solidFill>
                  <a:srgbClr val="FFCC0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000" dirty="0">
                <a:solidFill>
                  <a:srgbClr val="3F7819"/>
                </a:solidFill>
                <a:latin typeface="Candara" panose="020E0502030303020204" pitchFamily="34" charset="0"/>
              </a:rPr>
              <a:t>Factores bióticos</a:t>
            </a:r>
            <a:endParaRPr sz="3000" dirty="0">
              <a:solidFill>
                <a:srgbClr val="3F7819"/>
              </a:solidFill>
              <a:latin typeface="Candara" panose="020E0502030303020204" pitchFamily="34" charset="0"/>
            </a:endParaRPr>
          </a:p>
        </p:txBody>
      </p:sp>
      <p:sp>
        <p:nvSpPr>
          <p:cNvPr id="2050" name="Nicho…">
            <a:extLst>
              <a:ext uri="{FF2B5EF4-FFF2-40B4-BE49-F238E27FC236}">
                <a16:creationId xmlns:a16="http://schemas.microsoft.com/office/drawing/2014/main" id="{92F49507-39EE-FA5D-ECBD-7EAFFA9FB272}"/>
              </a:ext>
            </a:extLst>
          </p:cNvPr>
          <p:cNvSpPr txBox="1"/>
          <p:nvPr/>
        </p:nvSpPr>
        <p:spPr>
          <a:xfrm>
            <a:off x="7425844" y="3371191"/>
            <a:ext cx="3058928" cy="5539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 err="1">
                <a:solidFill>
                  <a:sysClr val="windowText" lastClr="000000"/>
                </a:solidFill>
                <a:latin typeface="Candara" panose="020E0502030303020204" pitchFamily="34" charset="0"/>
              </a:rPr>
              <a:t>Nicho</a:t>
            </a:r>
            <a:r>
              <a:rPr lang="es-ES" sz="2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 realizado</a:t>
            </a:r>
            <a:endParaRPr sz="2400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sp>
        <p:nvSpPr>
          <p:cNvPr id="2051" name="Nicho…">
            <a:extLst>
              <a:ext uri="{FF2B5EF4-FFF2-40B4-BE49-F238E27FC236}">
                <a16:creationId xmlns:a16="http://schemas.microsoft.com/office/drawing/2014/main" id="{CA2EE0A4-69AB-F973-7C6C-A91EB3E37501}"/>
              </a:ext>
            </a:extLst>
          </p:cNvPr>
          <p:cNvSpPr txBox="1"/>
          <p:nvPr/>
        </p:nvSpPr>
        <p:spPr>
          <a:xfrm>
            <a:off x="7425844" y="4114207"/>
            <a:ext cx="3058928" cy="9233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40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400" dirty="0">
                <a:solidFill>
                  <a:sysClr val="windowText" lastClr="000000"/>
                </a:solidFill>
                <a:latin typeface="Candara" panose="020E0502030303020204" pitchFamily="34" charset="0"/>
              </a:rPr>
              <a:t>Distribución geográfica</a:t>
            </a:r>
            <a:endParaRPr sz="2400" dirty="0">
              <a:solidFill>
                <a:sysClr val="windowText" lastClr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2053" name="Picture 4" descr="GRUPO DE INVESTIGACIÓN DEL OSO CANTÁBRICO">
            <a:extLst>
              <a:ext uri="{FF2B5EF4-FFF2-40B4-BE49-F238E27FC236}">
                <a16:creationId xmlns:a16="http://schemas.microsoft.com/office/drawing/2014/main" id="{2BD8345D-77C6-E87E-2568-FF7860D6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2" b="94562" l="5424" r="96271">
                        <a14:foregroundMark x1="5593" y1="85498" x2="5593" y2="85498"/>
                        <a14:foregroundMark x1="33729" y1="91843" x2="33729" y2="91843"/>
                        <a14:foregroundMark x1="12712" y1="91541" x2="12712" y2="91541"/>
                        <a14:foregroundMark x1="61017" y1="94864" x2="61017" y2="94864"/>
                        <a14:foregroundMark x1="93559" y1="45317" x2="93559" y2="45317"/>
                        <a14:foregroundMark x1="32034" y1="6344" x2="32034" y2="6344"/>
                        <a14:foregroundMark x1="96271" y1="47432" x2="96271" y2="47432"/>
                        <a14:foregroundMark x1="33559" y1="94562" x2="33559" y2="94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2137" y="3722050"/>
            <a:ext cx="772449" cy="4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4" descr="GRUPO DE INVESTIGACIÓN DEL OSO CANTÁBRICO">
            <a:extLst>
              <a:ext uri="{FF2B5EF4-FFF2-40B4-BE49-F238E27FC236}">
                <a16:creationId xmlns:a16="http://schemas.microsoft.com/office/drawing/2014/main" id="{AA9372D5-F786-2253-CF90-C6D5FBD19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2" b="94562" l="5424" r="96271">
                        <a14:foregroundMark x1="5593" y1="85498" x2="5593" y2="85498"/>
                        <a14:foregroundMark x1="33729" y1="91843" x2="33729" y2="91843"/>
                        <a14:foregroundMark x1="12712" y1="91541" x2="12712" y2="91541"/>
                        <a14:foregroundMark x1="61017" y1="94864" x2="61017" y2="94864"/>
                        <a14:foregroundMark x1="93559" y1="45317" x2="93559" y2="45317"/>
                        <a14:foregroundMark x1="32034" y1="6344" x2="32034" y2="6344"/>
                        <a14:foregroundMark x1="96271" y1="47432" x2="96271" y2="47432"/>
                        <a14:foregroundMark x1="33559" y1="94562" x2="33559" y2="94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1510" y="4366171"/>
            <a:ext cx="669874" cy="3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Óvalo">
            <a:extLst>
              <a:ext uri="{FF2B5EF4-FFF2-40B4-BE49-F238E27FC236}">
                <a16:creationId xmlns:a16="http://schemas.microsoft.com/office/drawing/2014/main" id="{607EE2A9-C6F7-8D52-C737-73591BDC7AB3}"/>
              </a:ext>
            </a:extLst>
          </p:cNvPr>
          <p:cNvSpPr/>
          <p:nvPr/>
        </p:nvSpPr>
        <p:spPr>
          <a:xfrm rot="18840000">
            <a:off x="6668202" y="3489789"/>
            <a:ext cx="591177" cy="360343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FFFC85"/>
              </a:gs>
            </a:gsLst>
            <a:path path="circle">
              <a:fillToRect l="37721" t="-19636" r="62278" b="119636"/>
            </a:path>
          </a:gradFill>
          <a:ln w="50800" cap="flat">
            <a:solidFill>
              <a:srgbClr val="FFCC01"/>
            </a:solidFill>
            <a:prstDash val="solid"/>
            <a:round/>
          </a:ln>
          <a:effectLst/>
        </p:spPr>
        <p:txBody>
          <a:bodyPr wrap="square" lIns="92075" tIns="92075" rIns="92075" bIns="92075" numCol="1" anchor="ctr">
            <a:noAutofit/>
          </a:bodyPr>
          <a:lstStyle/>
          <a:p>
            <a:endParaRPr sz="3000">
              <a:latin typeface="Candara" panose="020E050203030302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ABA39C7-1903-F440-9C57-A60F322A81DD}"/>
              </a:ext>
            </a:extLst>
          </p:cNvPr>
          <p:cNvSpPr txBox="1"/>
          <p:nvPr/>
        </p:nvSpPr>
        <p:spPr>
          <a:xfrm>
            <a:off x="93597" y="-99202"/>
            <a:ext cx="947902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dirty="0">
                <a:solidFill>
                  <a:srgbClr val="3A67A2"/>
                </a:solidFill>
                <a:latin typeface="Candara" panose="020E0502030303020204" pitchFamily="34" charset="0"/>
                <a:ea typeface="GalanoGrotesque-Bold ☞" charset="0"/>
                <a:cs typeface="GalanoGrotesque-Bold ☞" charset="0"/>
              </a:rPr>
              <a:t>Nicho ecológico</a:t>
            </a:r>
            <a:endParaRPr lang="es-ES" sz="3600" dirty="0">
              <a:solidFill>
                <a:srgbClr val="3A67A2"/>
              </a:solidFill>
              <a:latin typeface="Candara" panose="020E0502030303020204" pitchFamily="34" charset="0"/>
              <a:ea typeface="GalanoGrotesque-Bold ☞" charset="0"/>
              <a:cs typeface="GalanoGrotesque-Bold ☞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586A01-4E39-3A09-87D6-80238FEDF60F}"/>
              </a:ext>
            </a:extLst>
          </p:cNvPr>
          <p:cNvSpPr txBox="1"/>
          <p:nvPr/>
        </p:nvSpPr>
        <p:spPr>
          <a:xfrm>
            <a:off x="324639" y="997354"/>
            <a:ext cx="3343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i="0" dirty="0">
                <a:solidFill>
                  <a:srgbClr val="222222"/>
                </a:solidFill>
                <a:effectLst/>
                <a:latin typeface="Candara" panose="020E0502030303020204" pitchFamily="34" charset="0"/>
              </a:rPr>
              <a:t>Diagrama de BAM</a:t>
            </a:r>
            <a:endParaRPr lang="es-E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715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9988</TotalTime>
  <Words>2969</Words>
  <Application>Microsoft Office PowerPoint</Application>
  <PresentationFormat>Panorámica</PresentationFormat>
  <Paragraphs>667</Paragraphs>
  <Slides>61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70" baseType="lpstr">
      <vt:lpstr>Arial</vt:lpstr>
      <vt:lpstr>Calibri</vt:lpstr>
      <vt:lpstr>Candara</vt:lpstr>
      <vt:lpstr>Frutiger Linotype</vt:lpstr>
      <vt:lpstr>Tahoma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ZARZO ARIAS</dc:creator>
  <cp:lastModifiedBy>ALEJANDRA ZARZO ARIAS</cp:lastModifiedBy>
  <cp:revision>118</cp:revision>
  <dcterms:created xsi:type="dcterms:W3CDTF">2023-03-27T09:45:41Z</dcterms:created>
  <dcterms:modified xsi:type="dcterms:W3CDTF">2023-05-22T15:18:32Z</dcterms:modified>
</cp:coreProperties>
</file>