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0" r:id="rId3"/>
    <p:sldId id="287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3" r:id="rId12"/>
    <p:sldId id="289" r:id="rId13"/>
    <p:sldId id="304" r:id="rId14"/>
    <p:sldId id="290" r:id="rId15"/>
    <p:sldId id="291" r:id="rId16"/>
    <p:sldId id="309" r:id="rId17"/>
    <p:sldId id="286" r:id="rId18"/>
    <p:sldId id="288" r:id="rId19"/>
    <p:sldId id="292" r:id="rId20"/>
    <p:sldId id="293" r:id="rId21"/>
    <p:sldId id="308" r:id="rId22"/>
    <p:sldId id="294" r:id="rId23"/>
    <p:sldId id="306" r:id="rId24"/>
    <p:sldId id="305" r:id="rId25"/>
    <p:sldId id="30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819"/>
    <a:srgbClr val="3366CC"/>
    <a:srgbClr val="74330C"/>
    <a:srgbClr val="AD4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56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16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20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05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80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38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1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42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9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85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92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4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0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8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38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66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C3B-CE01-4E94-A590-A48D9B228FFD}" type="datetimeFigureOut">
              <a:rPr lang="es-ES" smtClean="0"/>
              <a:t>20/05/2023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22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microsoft.com/office/2007/relationships/hdphoto" Target="../media/hdphoto8.wdp"/><Relationship Id="rId10" Type="http://schemas.openxmlformats.org/officeDocument/2006/relationships/image" Target="../media/image32.gif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6B084683-F23D-A1B5-E294-F9A566238417}"/>
              </a:ext>
            </a:extLst>
          </p:cNvPr>
          <p:cNvSpPr txBox="1"/>
          <p:nvPr/>
        </p:nvSpPr>
        <p:spPr>
          <a:xfrm>
            <a:off x="1007998" y="684571"/>
            <a:ext cx="585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XV Taller GBIF.ES: Modelización de Nichos Ecológicos (</a:t>
            </a:r>
            <a:r>
              <a:rPr lang="es-ES" sz="4000" b="1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</a:t>
            </a:r>
          </a:p>
        </p:txBody>
      </p:sp>
      <p:grpSp>
        <p:nvGrpSpPr>
          <p:cNvPr id="7" name="4 Grupo">
            <a:extLst>
              <a:ext uri="{FF2B5EF4-FFF2-40B4-BE49-F238E27FC236}">
                <a16:creationId xmlns:a16="http://schemas.microsoft.com/office/drawing/2014/main" id="{553ADCDD-4A6F-E809-EA92-F02D6FA66888}"/>
              </a:ext>
            </a:extLst>
          </p:cNvPr>
          <p:cNvGrpSpPr/>
          <p:nvPr/>
        </p:nvGrpSpPr>
        <p:grpSpPr>
          <a:xfrm>
            <a:off x="317938" y="5549469"/>
            <a:ext cx="11556124" cy="1038781"/>
            <a:chOff x="214312" y="5666225"/>
            <a:chExt cx="8371051" cy="752475"/>
          </a:xfrm>
        </p:grpSpPr>
        <p:grpSp>
          <p:nvGrpSpPr>
            <p:cNvPr id="8" name="3 Grupo">
              <a:extLst>
                <a:ext uri="{FF2B5EF4-FFF2-40B4-BE49-F238E27FC236}">
                  <a16:creationId xmlns:a16="http://schemas.microsoft.com/office/drawing/2014/main" id="{2D969247-0D27-4D99-DE1E-38C7D396F2D0}"/>
                </a:ext>
              </a:extLst>
            </p:cNvPr>
            <p:cNvGrpSpPr/>
            <p:nvPr/>
          </p:nvGrpSpPr>
          <p:grpSpPr>
            <a:xfrm>
              <a:off x="214312" y="5666225"/>
              <a:ext cx="6296025" cy="752475"/>
              <a:chOff x="0" y="0"/>
              <a:chExt cx="6296025" cy="752475"/>
            </a:xfrm>
          </p:grpSpPr>
          <p:pic>
            <p:nvPicPr>
              <p:cNvPr id="14" name="9 Imagen" descr="Z:\Imagenes\Logos\Logos RJB 2017\LOGOTIPO RJB STUDIO FERNANDO GUTIERREZ\JPG _ PSD _ TIFF _ PNG\PNG\Logo_RJB(original).png">
                <a:extLst>
                  <a:ext uri="{FF2B5EF4-FFF2-40B4-BE49-F238E27FC236}">
                    <a16:creationId xmlns:a16="http://schemas.microsoft.com/office/drawing/2014/main" id="{D8F49C6E-6958-F8E2-60ED-687ACFF20255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100" y="0"/>
                <a:ext cx="2447925" cy="6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10 Imagen" descr="Z:\Imágenes\Logos\MCIU_CSIC.jpg">
                <a:extLst>
                  <a:ext uri="{FF2B5EF4-FFF2-40B4-BE49-F238E27FC236}">
                    <a16:creationId xmlns:a16="http://schemas.microsoft.com/office/drawing/2014/main" id="{4C4EA150-6267-B919-8104-261B0DC931FD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050"/>
                <a:ext cx="1943100" cy="733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11 Imagen" descr="Z:\Imágenes\Logos\Logos CSIC\Logo-CSIC.png">
                <a:extLst>
                  <a:ext uri="{FF2B5EF4-FFF2-40B4-BE49-F238E27FC236}">
                    <a16:creationId xmlns:a16="http://schemas.microsoft.com/office/drawing/2014/main" id="{49CA0DD3-82FF-E1EE-59A8-13200D5CDFE8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276225"/>
                <a:ext cx="1409700" cy="342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12 Imagen">
              <a:extLst>
                <a:ext uri="{FF2B5EF4-FFF2-40B4-BE49-F238E27FC236}">
                  <a16:creationId xmlns:a16="http://schemas.microsoft.com/office/drawing/2014/main" id="{8D111458-5FAF-1EFA-7A98-F3405C0EE972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738" y="5778302"/>
              <a:ext cx="1825625" cy="547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2">
            <a:extLst>
              <a:ext uri="{FF2B5EF4-FFF2-40B4-BE49-F238E27FC236}">
                <a16:creationId xmlns:a16="http://schemas.microsoft.com/office/drawing/2014/main" id="{0AB00861-62CE-231E-4CA3-B3BF983D41C1}"/>
              </a:ext>
            </a:extLst>
          </p:cNvPr>
          <p:cNvSpPr txBox="1"/>
          <p:nvPr/>
        </p:nvSpPr>
        <p:spPr>
          <a:xfrm>
            <a:off x="465722" y="4416387"/>
            <a:ext cx="3201208" cy="92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Alejandra Zarzo Arias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alejandra.zarzo@gmail.com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D04606A-E43E-2372-717B-C906146E05C6}"/>
              </a:ext>
            </a:extLst>
          </p:cNvPr>
          <p:cNvSpPr txBox="1"/>
          <p:nvPr/>
        </p:nvSpPr>
        <p:spPr>
          <a:xfrm>
            <a:off x="5402424" y="3006025"/>
            <a:ext cx="4380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y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12135-5979-4730-BE06-C6BF9AE1F3D5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</p:spTree>
    <p:extLst>
      <p:ext uri="{BB962C8B-B14F-4D97-AF65-F5344CB8AC3E}">
        <p14:creationId xmlns:p14="http://schemas.microsoft.com/office/powerpoint/2010/main" val="410577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311B336-815E-4F43-F7F4-65B7BAD4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26" y="2090184"/>
            <a:ext cx="3383573" cy="3603048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09B535-0D1B-3F98-9F6A-8CF2B771214B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4C3A3E-D8BA-3C68-1091-E29AC774C7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7964" r="8984" b="2527"/>
          <a:stretch/>
        </p:blipFill>
        <p:spPr bwMode="auto">
          <a:xfrm>
            <a:off x="253805" y="2327401"/>
            <a:ext cx="5218771" cy="3146941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D200440-8660-7213-D2C5-0FA17D5DAFAB}"/>
              </a:ext>
            </a:extLst>
          </p:cNvPr>
          <p:cNvSpPr txBox="1"/>
          <p:nvPr/>
        </p:nvSpPr>
        <p:spPr>
          <a:xfrm>
            <a:off x="253805" y="1682860"/>
            <a:ext cx="579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andara" panose="020E0502030303020204" pitchFamily="34" charset="0"/>
              </a:rPr>
              <a:t>¿Soluciones?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B50ADF-1B15-CD10-F120-758B2609C927}"/>
              </a:ext>
            </a:extLst>
          </p:cNvPr>
          <p:cNvSpPr/>
          <p:nvPr/>
        </p:nvSpPr>
        <p:spPr>
          <a:xfrm>
            <a:off x="6876662" y="2622996"/>
            <a:ext cx="485779" cy="23217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6B8EBE2-C817-1820-28AB-41DBBDABCDE2}"/>
              </a:ext>
            </a:extLst>
          </p:cNvPr>
          <p:cNvSpPr/>
          <p:nvPr/>
        </p:nvSpPr>
        <p:spPr>
          <a:xfrm>
            <a:off x="6812024" y="5145967"/>
            <a:ext cx="596392" cy="23217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28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09B535-0D1B-3F98-9F6A-8CF2B771214B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200440-8660-7213-D2C5-0FA17D5DAFAB}"/>
              </a:ext>
            </a:extLst>
          </p:cNvPr>
          <p:cNvSpPr txBox="1"/>
          <p:nvPr/>
        </p:nvSpPr>
        <p:spPr>
          <a:xfrm>
            <a:off x="253805" y="1682860"/>
            <a:ext cx="579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andara" panose="020E0502030303020204" pitchFamily="34" charset="0"/>
              </a:rPr>
              <a:t>¿Soluciones?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DFA06D-ECAE-C974-5F55-78FF4A73FA96}"/>
              </a:ext>
            </a:extLst>
          </p:cNvPr>
          <p:cNvSpPr txBox="1"/>
          <p:nvPr/>
        </p:nvSpPr>
        <p:spPr>
          <a:xfrm>
            <a:off x="333478" y="2355747"/>
            <a:ext cx="5253133" cy="24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Candara" panose="020E0502030303020204" pitchFamily="34" charset="0"/>
              </a:rPr>
              <a:t>Selección de datos: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</a:rPr>
              <a:t>Observaciones y rastros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</a:rPr>
              <a:t>Sin áreas de dispersión (1 dato)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</a:rPr>
              <a:t>Periodo más reciente (2006-2019)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</a:rPr>
              <a:t>Combinación subpoblaciones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4986E4-54FC-5C3D-2C6A-032C1B2CD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"/>
          <a:stretch/>
        </p:blipFill>
        <p:spPr>
          <a:xfrm>
            <a:off x="4601204" y="1881961"/>
            <a:ext cx="4664622" cy="2585826"/>
          </a:xfrm>
          <a:prstGeom prst="round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D7A6BE-5D89-AC21-767E-40FC2AAF0680}"/>
              </a:ext>
            </a:extLst>
          </p:cNvPr>
          <p:cNvSpPr txBox="1"/>
          <p:nvPr/>
        </p:nvSpPr>
        <p:spPr>
          <a:xfrm>
            <a:off x="9301938" y="2050140"/>
            <a:ext cx="106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ndara" panose="020E0502030303020204" pitchFamily="34" charset="0"/>
              </a:rPr>
              <a:t>Diferencia favorabilidad hábitat</a:t>
            </a:r>
          </a:p>
        </p:txBody>
      </p:sp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7341BBAE-F5F8-3763-F8A9-35EAF792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398" t="-7105" r="-152" b="-5096"/>
          <a:stretch/>
        </p:blipFill>
        <p:spPr bwMode="auto">
          <a:xfrm>
            <a:off x="9334969" y="2563127"/>
            <a:ext cx="991748" cy="1710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6B4B35-6597-52DD-FC2F-BB7D9FB5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498" y="4657557"/>
            <a:ext cx="6211652" cy="15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95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BE5CB16-419D-507E-AA7B-8A53FDD32FE4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2.  Descarga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8585AE-E351-7988-8399-49E1D765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696" y="1741302"/>
            <a:ext cx="8300721" cy="47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74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BE5CB16-419D-507E-AA7B-8A53FDD32FE4}"/>
              </a:ext>
            </a:extLst>
          </p:cNvPr>
          <p:cNvSpPr txBox="1"/>
          <p:nvPr/>
        </p:nvSpPr>
        <p:spPr>
          <a:xfrm>
            <a:off x="298872" y="821050"/>
            <a:ext cx="9663402" cy="626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Limpieza </a:t>
            </a:r>
            <a:r>
              <a:rPr lang="es-ES" sz="28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(opinión experta)</a:t>
            </a: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Tipo de dato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(observación, rastro, colecciones…)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Colector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(individuo, museo, organización…)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Precisión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</a:t>
            </a:r>
            <a:r>
              <a:rPr lang="es-E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e.g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., número de decimales)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Fecha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(año, mes)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Duplicados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espaciales (misma coordenada, celda, </a:t>
            </a:r>
            <a:r>
              <a:rPr lang="es-E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cluster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 </a:t>
            </a:r>
          </a:p>
          <a:p>
            <a:pPr lvl="1"/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o temporales (mismo día, año…)   </a:t>
            </a: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  <a:sym typeface="Wingdings" panose="05000000000000000000" pitchFamily="2" charset="2"/>
              </a:rPr>
              <a:t>  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  <a:sym typeface="Wingdings" panose="05000000000000000000" pitchFamily="2" charset="2"/>
              </a:rPr>
              <a:t>Autocorrelación</a:t>
            </a:r>
            <a:endParaRPr lang="es-ES" sz="24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lvl="1"/>
            <a:endParaRPr lang="es-ES" sz="16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Revisión visual de las localizaciones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</a:t>
            </a:r>
            <a:r>
              <a:rPr lang="es-E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e.g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., cercanía al rango de distribución conocido)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>
              <a:lnSpc>
                <a:spcPct val="150000"/>
              </a:lnSpc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1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9192C6-5F96-474F-961D-D07F4CA81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0" r="55712"/>
          <a:stretch/>
        </p:blipFill>
        <p:spPr>
          <a:xfrm>
            <a:off x="5032971" y="2962935"/>
            <a:ext cx="3175453" cy="269948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6EF4D6E-3A06-DA36-794E-AE80191619C0}"/>
              </a:ext>
            </a:extLst>
          </p:cNvPr>
          <p:cNvSpPr txBox="1"/>
          <p:nvPr/>
        </p:nvSpPr>
        <p:spPr>
          <a:xfrm>
            <a:off x="298872" y="821050"/>
            <a:ext cx="9663402" cy="213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Limpieza </a:t>
            </a:r>
            <a:r>
              <a:rPr lang="es-ES" sz="28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(opinión experta)</a:t>
            </a: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Precisión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(</a:t>
            </a:r>
            <a:r>
              <a:rPr lang="es-E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e.g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., número de decimales)</a:t>
            </a:r>
          </a:p>
          <a:p>
            <a:pPr>
              <a:lnSpc>
                <a:spcPct val="150000"/>
              </a:lnSpc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3EF55D-6E3D-09E9-B235-118FAF47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17" b="11492"/>
          <a:stretch/>
        </p:blipFill>
        <p:spPr>
          <a:xfrm>
            <a:off x="843249" y="2286973"/>
            <a:ext cx="3672139" cy="20149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22C9F6-6D35-5BD0-0A22-78D589B1FC56}"/>
              </a:ext>
            </a:extLst>
          </p:cNvPr>
          <p:cNvSpPr txBox="1"/>
          <p:nvPr/>
        </p:nvSpPr>
        <p:spPr>
          <a:xfrm>
            <a:off x="478192" y="6379621"/>
            <a:ext cx="8600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Gábor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 L.,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Jetz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 W., Zarzo‐Arias, A.,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Winner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 K.,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Yanco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 S.,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Pinkert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 S., ... &amp;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Moudrý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 V. (2023).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affected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positional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uncertainty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occurrences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can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still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be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ecologically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interpretable.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Ecography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 e06358.</a:t>
            </a:r>
            <a:endParaRPr lang="es-ES" sz="1200" dirty="0">
              <a:latin typeface="Candara" panose="020E0502030303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5C02791-40AA-268C-1C18-CA371F638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50" b="5851"/>
          <a:stretch/>
        </p:blipFill>
        <p:spPr>
          <a:xfrm>
            <a:off x="843249" y="4239933"/>
            <a:ext cx="3582955" cy="214339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82FEE50-F346-E461-5C3D-8B91473B3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63" t="91221" r="7973"/>
          <a:stretch/>
        </p:blipFill>
        <p:spPr>
          <a:xfrm rot="16200000">
            <a:off x="2697607" y="4214633"/>
            <a:ext cx="3924000" cy="1685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2AEB36-E199-CE3A-5A4F-CB292FF69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57" t="16669" r="27789" b="17242"/>
          <a:stretch/>
        </p:blipFill>
        <p:spPr>
          <a:xfrm>
            <a:off x="8217755" y="2898739"/>
            <a:ext cx="1442751" cy="14958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ED5A2-0AA5-6EDD-A17E-6D46F205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46" t="17388" r="1444" b="32763"/>
          <a:stretch/>
        </p:blipFill>
        <p:spPr>
          <a:xfrm>
            <a:off x="8208424" y="4330533"/>
            <a:ext cx="1365192" cy="11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6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6976640-4640-6C14-54E9-13AFEDC8A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06"/>
          <a:stretch/>
        </p:blipFill>
        <p:spPr>
          <a:xfrm>
            <a:off x="4833111" y="4218045"/>
            <a:ext cx="5988879" cy="2639955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BE5CB16-419D-507E-AA7B-8A53FDD32FE4}"/>
              </a:ext>
            </a:extLst>
          </p:cNvPr>
          <p:cNvSpPr txBox="1"/>
          <p:nvPr/>
        </p:nvSpPr>
        <p:spPr>
          <a:xfrm>
            <a:off x="289540" y="821050"/>
            <a:ext cx="10254051" cy="399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Preparación para los modelos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Coordenadas en formato para leer en R (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e.g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.,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csv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,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txt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</a:t>
            </a:r>
          </a:p>
          <a:p>
            <a:pPr marL="1428750" lvl="2" indent="-514350">
              <a:lnSpc>
                <a:spcPct val="150000"/>
              </a:lnSpc>
              <a:buAutoNum type="alphaLcParenR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Localización directa</a:t>
            </a:r>
          </a:p>
          <a:p>
            <a:pPr marL="1428750" lvl="2" indent="-514350">
              <a:lnSpc>
                <a:spcPct val="150000"/>
              </a:lnSpc>
              <a:buAutoNum type="alphaLcParenR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Localización filtrada (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e.g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., buffer)</a:t>
            </a:r>
          </a:p>
          <a:p>
            <a:pPr marL="1428750" lvl="2" indent="-514350">
              <a:lnSpc>
                <a:spcPct val="150000"/>
              </a:lnSpc>
              <a:buAutoNum type="alphaLcParenR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Centroides de celdas (correspondiente con las de las variables)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32B721-7F1E-3FC0-7DA9-04FC46D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4" b="99327" l="9888" r="98652">
                        <a14:foregroundMark x1="49663" y1="5387" x2="86517" y2="9428"/>
                        <a14:foregroundMark x1="86517" y1="9428" x2="92809" y2="37037"/>
                        <a14:foregroundMark x1="92809" y1="37037" x2="94607" y2="90909"/>
                        <a14:foregroundMark x1="49213" y1="2694" x2="71461" y2="1684"/>
                        <a14:foregroundMark x1="71461" y1="1684" x2="92809" y2="4040"/>
                        <a14:foregroundMark x1="92809" y1="4040" x2="98876" y2="34680"/>
                        <a14:foregroundMark x1="98876" y1="34680" x2="96629" y2="81818"/>
                        <a14:foregroundMark x1="97079" y1="99327" x2="21124" y2="99663"/>
                        <a14:foregroundMark x1="90337" y1="31987" x2="73034" y2="81145"/>
                        <a14:foregroundMark x1="73034" y1="81145" x2="73034" y2="81818"/>
                        <a14:foregroundMark x1="59775" y1="8081" x2="59326" y2="25589"/>
                        <a14:foregroundMark x1="50787" y1="1684" x2="46966" y2="65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0980" y="4104420"/>
            <a:ext cx="4131993" cy="275775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B05378F8-1537-1B97-C8EC-CFF6A5BD0A96}"/>
              </a:ext>
            </a:extLst>
          </p:cNvPr>
          <p:cNvSpPr txBox="1"/>
          <p:nvPr/>
        </p:nvSpPr>
        <p:spPr>
          <a:xfrm>
            <a:off x="684851" y="5375230"/>
            <a:ext cx="4512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C00000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¡MISMO SRC que las variables!</a:t>
            </a:r>
          </a:p>
        </p:txBody>
      </p:sp>
    </p:spTree>
    <p:extLst>
      <p:ext uri="{BB962C8B-B14F-4D97-AF65-F5344CB8AC3E}">
        <p14:creationId xmlns:p14="http://schemas.microsoft.com/office/powerpoint/2010/main" val="2986905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32B721-7F1E-3FC0-7DA9-04FC46D3E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4" b="99327" l="9888" r="98652">
                        <a14:foregroundMark x1="49663" y1="5387" x2="86517" y2="9428"/>
                        <a14:foregroundMark x1="86517" y1="9428" x2="92809" y2="37037"/>
                        <a14:foregroundMark x1="92809" y1="37037" x2="94607" y2="90909"/>
                        <a14:foregroundMark x1="49213" y1="2694" x2="71461" y2="1684"/>
                        <a14:foregroundMark x1="71461" y1="1684" x2="92809" y2="4040"/>
                        <a14:foregroundMark x1="92809" y1="4040" x2="98876" y2="34680"/>
                        <a14:foregroundMark x1="98876" y1="34680" x2="96629" y2="81818"/>
                        <a14:foregroundMark x1="97079" y1="99327" x2="21124" y2="99663"/>
                        <a14:foregroundMark x1="90337" y1="31987" x2="73034" y2="81145"/>
                        <a14:foregroundMark x1="73034" y1="81145" x2="73034" y2="81818"/>
                        <a14:foregroundMark x1="59775" y1="8081" x2="59326" y2="25589"/>
                        <a14:foregroundMark x1="50787" y1="1684" x2="46966" y2="65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0980" y="4104420"/>
            <a:ext cx="4131993" cy="275775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B05378F8-1537-1B97-C8EC-CFF6A5BD0A96}"/>
              </a:ext>
            </a:extLst>
          </p:cNvPr>
          <p:cNvSpPr txBox="1"/>
          <p:nvPr/>
        </p:nvSpPr>
        <p:spPr>
          <a:xfrm>
            <a:off x="5814830" y="1372331"/>
            <a:ext cx="4512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C00000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¡MISMO SRC que las variables!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34EB0B90-5012-B121-F476-011A7618EE37}"/>
              </a:ext>
            </a:extLst>
          </p:cNvPr>
          <p:cNvSpPr txBox="1"/>
          <p:nvPr/>
        </p:nvSpPr>
        <p:spPr>
          <a:xfrm>
            <a:off x="289540" y="821050"/>
            <a:ext cx="9153039" cy="552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4.  Preparación para los modelos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¿Cómo lo hago yo?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Vamos a QGIS a ver un ejemplo</a:t>
            </a:r>
          </a:p>
          <a:p>
            <a:pPr marL="1428750" lvl="2" indent="-514350">
              <a:lnSpc>
                <a:spcPct val="150000"/>
              </a:lnSpc>
              <a:buAutoNum type="alphaLcParenR"/>
            </a:pP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MITECO</a:t>
            </a:r>
          </a:p>
          <a:p>
            <a:pPr lvl="2"/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		</a:t>
            </a:r>
            <a:r>
              <a:rPr lang="es-ES" sz="32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+</a:t>
            </a:r>
            <a:endParaRPr lang="es-ES" sz="24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1428750" lvl="2" indent="-514350">
              <a:lnSpc>
                <a:spcPct val="150000"/>
              </a:lnSpc>
              <a:buAutoNum type="alphaLcParenR"/>
            </a:pP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GBIF filtrados</a:t>
            </a:r>
          </a:p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Desde 1990</a:t>
            </a:r>
          </a:p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España + Portugal</a:t>
            </a:r>
          </a:p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Más de 3 presencias por cuadrícula</a:t>
            </a:r>
          </a:p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Organizaciones fiables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BA6EB0E-D2DC-F595-1293-8D90CA25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04" y="3247051"/>
            <a:ext cx="4415095" cy="3311321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rar llave 14">
            <a:extLst>
              <a:ext uri="{FF2B5EF4-FFF2-40B4-BE49-F238E27FC236}">
                <a16:creationId xmlns:a16="http://schemas.microsoft.com/office/drawing/2014/main" id="{95739F54-2402-CED1-F84A-876074C44709}"/>
              </a:ext>
            </a:extLst>
          </p:cNvPr>
          <p:cNvSpPr/>
          <p:nvPr/>
        </p:nvSpPr>
        <p:spPr>
          <a:xfrm>
            <a:off x="4399528" y="2995127"/>
            <a:ext cx="466531" cy="1522747"/>
          </a:xfrm>
          <a:prstGeom prst="rightBrace">
            <a:avLst>
              <a:gd name="adj1" fmla="val 8333"/>
              <a:gd name="adj2" fmla="val 466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8ECAD9-C536-2640-25E7-DDA19226645D}"/>
              </a:ext>
            </a:extLst>
          </p:cNvPr>
          <p:cNvSpPr txBox="1"/>
          <p:nvPr/>
        </p:nvSpPr>
        <p:spPr>
          <a:xfrm>
            <a:off x="4056267" y="3183891"/>
            <a:ext cx="2871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Centroide cuadrículas UTM 10x10km</a:t>
            </a:r>
          </a:p>
        </p:txBody>
      </p:sp>
    </p:spTree>
    <p:extLst>
      <p:ext uri="{BB962C8B-B14F-4D97-AF65-F5344CB8AC3E}">
        <p14:creationId xmlns:p14="http://schemas.microsoft.com/office/powerpoint/2010/main" val="248996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1" y="821050"/>
            <a:ext cx="801118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Descarga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Preparación para los modelos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Correlaciones</a:t>
            </a:r>
          </a:p>
        </p:txBody>
      </p:sp>
    </p:spTree>
    <p:extLst>
      <p:ext uri="{BB962C8B-B14F-4D97-AF65-F5344CB8AC3E}">
        <p14:creationId xmlns:p14="http://schemas.microsoft.com/office/powerpoint/2010/main" val="1804529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0" y="821050"/>
            <a:ext cx="1146703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 importantes para la especie 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Formato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raster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Escala: jerarquía de influencia</a:t>
            </a:r>
          </a:p>
          <a:p>
            <a:pPr lvl="2"/>
            <a:r>
              <a:rPr lang="es-ES" sz="32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	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Clima - Topografía - Usos suelo / Impacto humano</a:t>
            </a:r>
            <a:endParaRPr lang="es-ES" sz="32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C21AA01-960B-F9A5-1CFB-2EAC3ED9C8DF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</p:spTree>
    <p:extLst>
      <p:ext uri="{BB962C8B-B14F-4D97-AF65-F5344CB8AC3E}">
        <p14:creationId xmlns:p14="http://schemas.microsoft.com/office/powerpoint/2010/main" val="2897630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2.  Descarga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C71426-F0CF-779F-99AE-CDFE431F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0" y="5879227"/>
            <a:ext cx="654762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ADAA8A-7A55-07CD-C585-A0AD6C575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83" t="-13898" b="-1"/>
          <a:stretch/>
        </p:blipFill>
        <p:spPr>
          <a:xfrm>
            <a:off x="3804625" y="3012916"/>
            <a:ext cx="2601621" cy="10025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8D2EF3-0782-DC31-D901-27EAD813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6" b="89691" l="3175" r="93254">
                        <a14:foregroundMark x1="90476" y1="47423" x2="14286" y2="37113"/>
                        <a14:foregroundMark x1="27778" y1="7216" x2="3968" y2="41237"/>
                        <a14:foregroundMark x1="3968" y1="41237" x2="25397" y2="82474"/>
                        <a14:foregroundMark x1="21032" y1="79381" x2="10714" y2="86598"/>
                        <a14:foregroundMark x1="40079" y1="72165" x2="25000" y2="72165"/>
                        <a14:foregroundMark x1="60317" y1="62887" x2="56746" y2="61856"/>
                        <a14:foregroundMark x1="61111" y1="72165" x2="35714" y2="72165"/>
                        <a14:foregroundMark x1="57937" y1="56701" x2="43254" y2="54639"/>
                        <a14:foregroundMark x1="92063" y1="47423" x2="92063" y2="47423"/>
                        <a14:foregroundMark x1="93254" y1="45361" x2="93254" y2="45361"/>
                        <a14:foregroundMark x1="92063" y1="50515" x2="92063" y2="50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41" y="3247335"/>
            <a:ext cx="2921212" cy="1124432"/>
          </a:xfrm>
          <a:prstGeom prst="rect">
            <a:avLst/>
          </a:prstGeom>
        </p:spPr>
      </p:pic>
      <p:pic>
        <p:nvPicPr>
          <p:cNvPr id="9" name="Picture 10" descr="Logo">
            <a:extLst>
              <a:ext uri="{FF2B5EF4-FFF2-40B4-BE49-F238E27FC236}">
                <a16:creationId xmlns:a16="http://schemas.microsoft.com/office/drawing/2014/main" id="{7DE875E0-669E-A2D1-B55A-BEEEEA5D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24" y="1550010"/>
            <a:ext cx="25772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FAD921-925A-D5D8-7075-074ABFADB4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28992" b="-753"/>
          <a:stretch/>
        </p:blipFill>
        <p:spPr>
          <a:xfrm>
            <a:off x="6052925" y="4945798"/>
            <a:ext cx="3519700" cy="90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9D9E7B-992E-A193-7BB9-0E8F94882D3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536" y="4578352"/>
            <a:ext cx="2375575" cy="90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3BF7A6D-246D-AB4A-6C30-084D48D5F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539" y="1979804"/>
            <a:ext cx="3796833" cy="718582"/>
          </a:xfrm>
          <a:prstGeom prst="rect">
            <a:avLst/>
          </a:prstGeom>
        </p:spPr>
      </p:pic>
      <p:pic>
        <p:nvPicPr>
          <p:cNvPr id="16" name="Picture 2" descr="Chelsa Climate">
            <a:extLst>
              <a:ext uri="{FF2B5EF4-FFF2-40B4-BE49-F238E27FC236}">
                <a16:creationId xmlns:a16="http://schemas.microsoft.com/office/drawing/2014/main" id="{BD747887-54C0-4C84-38BF-3AA54A64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96" y="2602098"/>
            <a:ext cx="2377178" cy="7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501AE5-4E37-62E8-1EB4-C18EECB25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0110" y="4025883"/>
            <a:ext cx="2792515" cy="598397"/>
          </a:xfrm>
          <a:prstGeom prst="rect">
            <a:avLst/>
          </a:prstGeom>
        </p:spPr>
      </p:pic>
      <p:pic>
        <p:nvPicPr>
          <p:cNvPr id="1026" name="Picture 2" descr="SIEUSOIL OBSERVATORY FOR INTELLIGENT LAND USE MANAGEMENT - European Soil  Data Centre (ESDAC)">
            <a:extLst>
              <a:ext uri="{FF2B5EF4-FFF2-40B4-BE49-F238E27FC236}">
                <a16:creationId xmlns:a16="http://schemas.microsoft.com/office/drawing/2014/main" id="{1479A697-53B5-4FA4-DD5A-4FCEB1F8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19" y="272441"/>
            <a:ext cx="47910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85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BE5CB16-419D-507E-AA7B-8A53FDD32FE4}"/>
              </a:ext>
            </a:extLst>
          </p:cNvPr>
          <p:cNvSpPr txBox="1"/>
          <p:nvPr/>
        </p:nvSpPr>
        <p:spPr>
          <a:xfrm>
            <a:off x="289541" y="821050"/>
            <a:ext cx="801118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Descarga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Limpieza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Preparación para los modelos</a:t>
            </a:r>
          </a:p>
        </p:txBody>
      </p:sp>
    </p:spTree>
    <p:extLst>
      <p:ext uri="{BB962C8B-B14F-4D97-AF65-F5344CB8AC3E}">
        <p14:creationId xmlns:p14="http://schemas.microsoft.com/office/powerpoint/2010/main" val="109017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0" y="821050"/>
            <a:ext cx="9153039" cy="565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Preparación para los modelos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Mismo Sistema de Referencia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Misma resolución y extensión </a:t>
            </a:r>
          </a:p>
          <a:p>
            <a:pPr lvl="1"/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(que cuadren todas las cuadrículas del </a:t>
            </a:r>
            <a:r>
              <a:rPr lang="es-E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raster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Nombres interpretables (resultados)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Estandarización y centrado si es necesario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Autocorrelación espacial (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e.g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., PCA si hay muchas variables)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i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Mismos nombres si hay varios escenarios</a:t>
            </a:r>
          </a:p>
        </p:txBody>
      </p:sp>
    </p:spTree>
    <p:extLst>
      <p:ext uri="{BB962C8B-B14F-4D97-AF65-F5344CB8AC3E}">
        <p14:creationId xmlns:p14="http://schemas.microsoft.com/office/powerpoint/2010/main" val="377865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0" y="821050"/>
            <a:ext cx="9153039" cy="539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Preparación para los modelos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¿Cómo lo hago yo?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Vamos a QGIS a ver un ejemplo</a:t>
            </a:r>
          </a:p>
          <a:p>
            <a:pPr marL="1428750" lvl="2" indent="-514350">
              <a:lnSpc>
                <a:spcPct val="150000"/>
              </a:lnSpc>
              <a:buAutoNum type="alphaLcParenR"/>
            </a:pPr>
            <a:r>
              <a:rPr lang="es-E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Bioclim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CHELSA</a:t>
            </a:r>
            <a:endParaRPr lang="es-ES" sz="20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lvl="3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1.   Extraer </a:t>
            </a:r>
            <a:r>
              <a:rPr lang="es-ES" sz="2000" i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valor medio </a:t>
            </a: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 </a:t>
            </a:r>
            <a:r>
              <a:rPr lang="es-ES" sz="20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raster</a:t>
            </a: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</a:t>
            </a:r>
            <a:r>
              <a:rPr lang="es-ES" sz="20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bioclim</a:t>
            </a:r>
            <a:endParaRPr lang="es-ES" sz="20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lvl="3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</a:t>
            </a: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  <a:sym typeface="Wingdings" panose="05000000000000000000" pitchFamily="2" charset="2"/>
              </a:rPr>
              <a:t>      </a:t>
            </a: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Estadísticas de zona capa UTM 10x10km</a:t>
            </a:r>
          </a:p>
          <a:p>
            <a:pPr lvl="3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2.   Rasterizar capa UTM según columna de valores medios</a:t>
            </a:r>
          </a:p>
          <a:p>
            <a:pPr marL="2286000" lvl="4" indent="-4572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Píxeles</a:t>
            </a:r>
          </a:p>
          <a:p>
            <a:pPr marL="2286000" lvl="4" indent="-4572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Resolución (nuestra escala)</a:t>
            </a:r>
          </a:p>
          <a:p>
            <a:pPr marL="2286000" lvl="4" indent="-457200">
              <a:lnSpc>
                <a:spcPct val="150000"/>
              </a:lnSpc>
              <a:buFontTx/>
              <a:buChar char="-"/>
            </a:pPr>
            <a:r>
              <a:rPr lang="es-ES" sz="20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Escala: misma que la capa UTM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E4FFBCE-8D2F-0AE8-5313-2667631C3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525" y="3892808"/>
            <a:ext cx="450358" cy="4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4155D55A-CCD2-47B0-E3A0-C5D56F85D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>
          <a:xfrm>
            <a:off x="5514392" y="1029596"/>
            <a:ext cx="6105331" cy="516279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1" y="821050"/>
            <a:ext cx="5487252" cy="450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Correlaciones</a:t>
            </a:r>
          </a:p>
          <a:p>
            <a:pPr marL="914400" lvl="1" indent="-457200"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Siempre sobre nuestro área de estudio (variables finales)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De cada par, elegir la más</a:t>
            </a:r>
          </a:p>
          <a:p>
            <a:pPr lvl="1"/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importante para nuestra 	especie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0109ADC-A252-6906-2B53-FF8E89F94409}"/>
              </a:ext>
            </a:extLst>
          </p:cNvPr>
          <p:cNvCxnSpPr>
            <a:cxnSpLocks/>
          </p:cNvCxnSpPr>
          <p:nvPr/>
        </p:nvCxnSpPr>
        <p:spPr>
          <a:xfrm>
            <a:off x="6148872" y="3998282"/>
            <a:ext cx="50478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520D975-8CE8-ACAD-EDDC-F24C30CC7B71}"/>
              </a:ext>
            </a:extLst>
          </p:cNvPr>
          <p:cNvCxnSpPr/>
          <p:nvPr/>
        </p:nvCxnSpPr>
        <p:spPr>
          <a:xfrm>
            <a:off x="6415208" y="4083672"/>
            <a:ext cx="0" cy="4945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81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4155D55A-CCD2-47B0-E3A0-C5D56F85D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>
          <a:xfrm>
            <a:off x="5514392" y="1029596"/>
            <a:ext cx="6105331" cy="516279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1" y="821050"/>
            <a:ext cx="522485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Correlaciones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0109ADC-A252-6906-2B53-FF8E89F94409}"/>
              </a:ext>
            </a:extLst>
          </p:cNvPr>
          <p:cNvCxnSpPr>
            <a:cxnSpLocks/>
          </p:cNvCxnSpPr>
          <p:nvPr/>
        </p:nvCxnSpPr>
        <p:spPr>
          <a:xfrm>
            <a:off x="6148872" y="3998282"/>
            <a:ext cx="50478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520D975-8CE8-ACAD-EDDC-F24C30CC7B71}"/>
              </a:ext>
            </a:extLst>
          </p:cNvPr>
          <p:cNvCxnSpPr/>
          <p:nvPr/>
        </p:nvCxnSpPr>
        <p:spPr>
          <a:xfrm>
            <a:off x="6415208" y="4083672"/>
            <a:ext cx="0" cy="4945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ist of 19 bioclimatic variables used in bioclimatic-envelope model... |  Download Scientific Diagram">
            <a:extLst>
              <a:ext uri="{FF2B5EF4-FFF2-40B4-BE49-F238E27FC236}">
                <a16:creationId xmlns:a16="http://schemas.microsoft.com/office/drawing/2014/main" id="{20CD8366-F379-B33D-BF2A-4086C3EEA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8"/>
          <a:stretch/>
        </p:blipFill>
        <p:spPr bwMode="auto">
          <a:xfrm>
            <a:off x="572277" y="1658523"/>
            <a:ext cx="4856779" cy="44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66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4155D55A-CCD2-47B0-E3A0-C5D56F85D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>
          <a:xfrm>
            <a:off x="5514392" y="1029596"/>
            <a:ext cx="6105331" cy="516279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B82617-EDAA-EC59-85D7-467DB86D1A18}"/>
              </a:ext>
            </a:extLst>
          </p:cNvPr>
          <p:cNvSpPr txBox="1"/>
          <p:nvPr/>
        </p:nvSpPr>
        <p:spPr>
          <a:xfrm>
            <a:off x="289541" y="821050"/>
            <a:ext cx="522485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Correlaciones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0109ADC-A252-6906-2B53-FF8E89F94409}"/>
              </a:ext>
            </a:extLst>
          </p:cNvPr>
          <p:cNvCxnSpPr>
            <a:cxnSpLocks/>
          </p:cNvCxnSpPr>
          <p:nvPr/>
        </p:nvCxnSpPr>
        <p:spPr>
          <a:xfrm>
            <a:off x="6148872" y="3998282"/>
            <a:ext cx="50478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520D975-8CE8-ACAD-EDDC-F24C30CC7B71}"/>
              </a:ext>
            </a:extLst>
          </p:cNvPr>
          <p:cNvCxnSpPr/>
          <p:nvPr/>
        </p:nvCxnSpPr>
        <p:spPr>
          <a:xfrm>
            <a:off x="6415208" y="4083672"/>
            <a:ext cx="0" cy="4945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8CF602-17EC-A41D-D1A1-6B1E52077E9E}"/>
              </a:ext>
            </a:extLst>
          </p:cNvPr>
          <p:cNvCxnSpPr/>
          <p:nvPr/>
        </p:nvCxnSpPr>
        <p:spPr>
          <a:xfrm flipH="1">
            <a:off x="8406882" y="4358926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CA69332-2072-2ECD-2A55-ACA0B8ECE0CC}"/>
              </a:ext>
            </a:extLst>
          </p:cNvPr>
          <p:cNvCxnSpPr/>
          <p:nvPr/>
        </p:nvCxnSpPr>
        <p:spPr>
          <a:xfrm flipH="1">
            <a:off x="6870442" y="5619162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97BACC0-3590-3072-582C-8F87B364CD7A}"/>
              </a:ext>
            </a:extLst>
          </p:cNvPr>
          <p:cNvCxnSpPr/>
          <p:nvPr/>
        </p:nvCxnSpPr>
        <p:spPr>
          <a:xfrm flipH="1">
            <a:off x="7097488" y="5631598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BD84C4C-B330-758E-1AD8-04DB2900E589}"/>
              </a:ext>
            </a:extLst>
          </p:cNvPr>
          <p:cNvCxnSpPr/>
          <p:nvPr/>
        </p:nvCxnSpPr>
        <p:spPr>
          <a:xfrm flipH="1">
            <a:off x="7358748" y="5631606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55BA58A-9CC0-8BF4-101C-45A332BE2FBA}"/>
              </a:ext>
            </a:extLst>
          </p:cNvPr>
          <p:cNvCxnSpPr/>
          <p:nvPr/>
        </p:nvCxnSpPr>
        <p:spPr>
          <a:xfrm flipH="1">
            <a:off x="8136300" y="5441246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A071CDD-7F7C-0363-AF50-386D29926D14}"/>
              </a:ext>
            </a:extLst>
          </p:cNvPr>
          <p:cNvCxnSpPr/>
          <p:nvPr/>
        </p:nvCxnSpPr>
        <p:spPr>
          <a:xfrm flipH="1">
            <a:off x="7644887" y="5117786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FCAF2A3-53EB-64AA-F5E1-D13ABCE5D5B1}"/>
              </a:ext>
            </a:extLst>
          </p:cNvPr>
          <p:cNvCxnSpPr/>
          <p:nvPr/>
        </p:nvCxnSpPr>
        <p:spPr>
          <a:xfrm flipH="1">
            <a:off x="8913851" y="5588577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F3A7B0E-2CCE-DE8C-731B-946D8B010A6A}"/>
              </a:ext>
            </a:extLst>
          </p:cNvPr>
          <p:cNvCxnSpPr/>
          <p:nvPr/>
        </p:nvCxnSpPr>
        <p:spPr>
          <a:xfrm flipH="1">
            <a:off x="9165778" y="5537663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56E09D3-219F-6E62-6D47-723A5AEC5919}"/>
              </a:ext>
            </a:extLst>
          </p:cNvPr>
          <p:cNvCxnSpPr/>
          <p:nvPr/>
        </p:nvCxnSpPr>
        <p:spPr>
          <a:xfrm flipH="1">
            <a:off x="9915336" y="5537662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95EB845-47D7-5967-EA77-CE482483D402}"/>
              </a:ext>
            </a:extLst>
          </p:cNvPr>
          <p:cNvCxnSpPr/>
          <p:nvPr/>
        </p:nvCxnSpPr>
        <p:spPr>
          <a:xfrm flipH="1">
            <a:off x="10439409" y="5637824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E19C6AC-9DB3-BBB9-171F-9DD18730F327}"/>
              </a:ext>
            </a:extLst>
          </p:cNvPr>
          <p:cNvCxnSpPr/>
          <p:nvPr/>
        </p:nvCxnSpPr>
        <p:spPr>
          <a:xfrm flipH="1">
            <a:off x="10700671" y="5463416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F6437E1-D07C-088C-D683-D50EF1680A75}"/>
              </a:ext>
            </a:extLst>
          </p:cNvPr>
          <p:cNvCxnSpPr/>
          <p:nvPr/>
        </p:nvCxnSpPr>
        <p:spPr>
          <a:xfrm flipH="1">
            <a:off x="10952602" y="5425865"/>
            <a:ext cx="169506" cy="45580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BDDF3FAD-1EE2-848D-810C-0ED48F444D7F}"/>
              </a:ext>
            </a:extLst>
          </p:cNvPr>
          <p:cNvSpPr/>
          <p:nvPr/>
        </p:nvSpPr>
        <p:spPr>
          <a:xfrm>
            <a:off x="6554762" y="5431915"/>
            <a:ext cx="286133" cy="552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5DAFCE-B1B7-2420-915A-ED4A6F3AE2F2}"/>
              </a:ext>
            </a:extLst>
          </p:cNvPr>
          <p:cNvSpPr/>
          <p:nvPr/>
        </p:nvSpPr>
        <p:spPr>
          <a:xfrm>
            <a:off x="7835392" y="5393041"/>
            <a:ext cx="286133" cy="552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17DF020-3A2A-5BF1-6606-B32A8D0A6281}"/>
              </a:ext>
            </a:extLst>
          </p:cNvPr>
          <p:cNvSpPr/>
          <p:nvPr/>
        </p:nvSpPr>
        <p:spPr>
          <a:xfrm>
            <a:off x="8600493" y="5058409"/>
            <a:ext cx="286133" cy="552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FC11B42-9190-946A-7CCF-3BB0886F1D8A}"/>
              </a:ext>
            </a:extLst>
          </p:cNvPr>
          <p:cNvSpPr/>
          <p:nvPr/>
        </p:nvSpPr>
        <p:spPr>
          <a:xfrm>
            <a:off x="10120607" y="5573593"/>
            <a:ext cx="286133" cy="552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D558B48-54B8-C60B-FF52-ABDEA67667B7}"/>
              </a:ext>
            </a:extLst>
          </p:cNvPr>
          <p:cNvSpPr/>
          <p:nvPr/>
        </p:nvSpPr>
        <p:spPr>
          <a:xfrm>
            <a:off x="9629203" y="4143446"/>
            <a:ext cx="286133" cy="552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B1DD1A6-E497-3EFF-4966-4E56CD96254E}"/>
              </a:ext>
            </a:extLst>
          </p:cNvPr>
          <p:cNvSpPr/>
          <p:nvPr/>
        </p:nvSpPr>
        <p:spPr>
          <a:xfrm>
            <a:off x="9356290" y="3998282"/>
            <a:ext cx="286133" cy="552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84AAF96-B53A-1C6B-D163-94D91105B3C8}"/>
              </a:ext>
            </a:extLst>
          </p:cNvPr>
          <p:cNvSpPr/>
          <p:nvPr/>
        </p:nvSpPr>
        <p:spPr>
          <a:xfrm>
            <a:off x="6302837" y="2288542"/>
            <a:ext cx="286133" cy="552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3" name="Picture 2" descr="List of 19 bioclimatic variables used in bioclimatic-envelope model... |  Download Scientific Diagram">
            <a:extLst>
              <a:ext uri="{FF2B5EF4-FFF2-40B4-BE49-F238E27FC236}">
                <a16:creationId xmlns:a16="http://schemas.microsoft.com/office/drawing/2014/main" id="{4D8117EE-FE99-773C-6654-F255F8C54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8"/>
          <a:stretch/>
        </p:blipFill>
        <p:spPr bwMode="auto">
          <a:xfrm>
            <a:off x="572277" y="1658523"/>
            <a:ext cx="4856779" cy="44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23F7AABE-A56A-5961-54B4-F7D042BD18AE}"/>
              </a:ext>
            </a:extLst>
          </p:cNvPr>
          <p:cNvCxnSpPr>
            <a:cxnSpLocks/>
          </p:cNvCxnSpPr>
          <p:nvPr/>
        </p:nvCxnSpPr>
        <p:spPr>
          <a:xfrm>
            <a:off x="572277" y="2136710"/>
            <a:ext cx="48567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38B7D819-94DA-E7D2-4141-842079F9D8A6}"/>
              </a:ext>
            </a:extLst>
          </p:cNvPr>
          <p:cNvCxnSpPr>
            <a:cxnSpLocks/>
          </p:cNvCxnSpPr>
          <p:nvPr/>
        </p:nvCxnSpPr>
        <p:spPr>
          <a:xfrm>
            <a:off x="572277" y="2577091"/>
            <a:ext cx="48567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BB5234DA-259F-7CAC-3C16-5474510CA8DB}"/>
              </a:ext>
            </a:extLst>
          </p:cNvPr>
          <p:cNvCxnSpPr>
            <a:cxnSpLocks/>
          </p:cNvCxnSpPr>
          <p:nvPr/>
        </p:nvCxnSpPr>
        <p:spPr>
          <a:xfrm>
            <a:off x="562945" y="2802295"/>
            <a:ext cx="48567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AD7C204-2698-A1BA-ADF5-FE1D664095B6}"/>
              </a:ext>
            </a:extLst>
          </p:cNvPr>
          <p:cNvCxnSpPr>
            <a:cxnSpLocks/>
          </p:cNvCxnSpPr>
          <p:nvPr/>
        </p:nvCxnSpPr>
        <p:spPr>
          <a:xfrm>
            <a:off x="562944" y="3896509"/>
            <a:ext cx="48567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A7D99349-9398-10A0-D10C-D08010BD93CF}"/>
              </a:ext>
            </a:extLst>
          </p:cNvPr>
          <p:cNvCxnSpPr>
            <a:cxnSpLocks/>
          </p:cNvCxnSpPr>
          <p:nvPr/>
        </p:nvCxnSpPr>
        <p:spPr>
          <a:xfrm>
            <a:off x="562943" y="4559829"/>
            <a:ext cx="48567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51B72C0-CE6E-87E0-43FD-8AE93C0F9D87}"/>
              </a:ext>
            </a:extLst>
          </p:cNvPr>
          <p:cNvCxnSpPr>
            <a:cxnSpLocks/>
          </p:cNvCxnSpPr>
          <p:nvPr/>
        </p:nvCxnSpPr>
        <p:spPr>
          <a:xfrm>
            <a:off x="562942" y="4994988"/>
            <a:ext cx="48567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984111E-5F39-3C46-AE38-F2CECF0F827B}"/>
              </a:ext>
            </a:extLst>
          </p:cNvPr>
          <p:cNvCxnSpPr>
            <a:cxnSpLocks/>
          </p:cNvCxnSpPr>
          <p:nvPr/>
        </p:nvCxnSpPr>
        <p:spPr>
          <a:xfrm>
            <a:off x="562941" y="5209592"/>
            <a:ext cx="48567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0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CF3D37-3E13-BE5B-CA6C-02CF0130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65" y="889797"/>
            <a:ext cx="7059118" cy="559712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y Variables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9C1074F-0DF6-79B8-98D2-35D5EC0BE7AA}"/>
              </a:ext>
            </a:extLst>
          </p:cNvPr>
          <p:cNvSpPr txBox="1"/>
          <p:nvPr/>
        </p:nvSpPr>
        <p:spPr>
          <a:xfrm>
            <a:off x="6306053" y="3672469"/>
            <a:ext cx="402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Ya lo tenemos todo, a modelar!</a:t>
            </a:r>
          </a:p>
        </p:txBody>
      </p:sp>
    </p:spTree>
    <p:extLst>
      <p:ext uri="{BB962C8B-B14F-4D97-AF65-F5344CB8AC3E}">
        <p14:creationId xmlns:p14="http://schemas.microsoft.com/office/powerpoint/2010/main" val="3207929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BE5CB16-419D-507E-AA7B-8A53FDD32FE4}"/>
              </a:ext>
            </a:extLst>
          </p:cNvPr>
          <p:cNvSpPr txBox="1"/>
          <p:nvPr/>
        </p:nvSpPr>
        <p:spPr>
          <a:xfrm>
            <a:off x="289541" y="821050"/>
            <a:ext cx="8011180" cy="407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a)  Tamaño de muestra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b)  Sesgos 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  <a:sym typeface="Wingdings" panose="05000000000000000000" pitchFamily="2" charset="2"/>
              </a:rPr>
              <a:t>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  <a:sym typeface="Wingdings" panose="05000000000000000000" pitchFamily="2" charset="2"/>
              </a:rPr>
              <a:t> Taxonomía (sinónimos) 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c)  Autocorrelación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d)  Escala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D829D19-350A-96DA-BE14-D2682AF66E77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</p:spTree>
    <p:extLst>
      <p:ext uri="{BB962C8B-B14F-4D97-AF65-F5344CB8AC3E}">
        <p14:creationId xmlns:p14="http://schemas.microsoft.com/office/powerpoint/2010/main" val="14135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AD041C-9239-51F5-868E-2893BE240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1" b="17615"/>
          <a:stretch/>
        </p:blipFill>
        <p:spPr bwMode="auto">
          <a:xfrm>
            <a:off x="3997252" y="2003100"/>
            <a:ext cx="5677816" cy="3187511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2B0F6A2-1590-1B4A-2F78-10D10F880EF9}"/>
              </a:ext>
            </a:extLst>
          </p:cNvPr>
          <p:cNvSpPr/>
          <p:nvPr/>
        </p:nvSpPr>
        <p:spPr>
          <a:xfrm>
            <a:off x="3929444" y="5623704"/>
            <a:ext cx="5987144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C18C28F-03F6-E5BE-857E-082111FC3E8A}"/>
              </a:ext>
            </a:extLst>
          </p:cNvPr>
          <p:cNvCxnSpPr>
            <a:cxnSpLocks/>
          </p:cNvCxnSpPr>
          <p:nvPr/>
        </p:nvCxnSpPr>
        <p:spPr>
          <a:xfrm flipH="1" flipV="1">
            <a:off x="5859624" y="4142792"/>
            <a:ext cx="1362270" cy="154050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8CF439A-BFCD-18A6-7E00-1AA15941D64B}"/>
              </a:ext>
            </a:extLst>
          </p:cNvPr>
          <p:cNvCxnSpPr>
            <a:cxnSpLocks/>
          </p:cNvCxnSpPr>
          <p:nvPr/>
        </p:nvCxnSpPr>
        <p:spPr>
          <a:xfrm flipH="1" flipV="1">
            <a:off x="8300721" y="4369351"/>
            <a:ext cx="432732" cy="13139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8030C8E-2749-0426-0514-A19449515880}"/>
              </a:ext>
            </a:extLst>
          </p:cNvPr>
          <p:cNvSpPr txBox="1"/>
          <p:nvPr/>
        </p:nvSpPr>
        <p:spPr>
          <a:xfrm>
            <a:off x="4053810" y="5661027"/>
            <a:ext cx="579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Subpoblaciones occidental y oriental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9BF993-9D6E-5490-DFDC-EC658568D912}"/>
              </a:ext>
            </a:extLst>
          </p:cNvPr>
          <p:cNvSpPr txBox="1"/>
          <p:nvPr/>
        </p:nvSpPr>
        <p:spPr>
          <a:xfrm>
            <a:off x="556729" y="2116639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Observaciones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(directas,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cámaras trampa)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4657A2-A669-0723-28D5-A355AFB77645}"/>
              </a:ext>
            </a:extLst>
          </p:cNvPr>
          <p:cNvSpPr txBox="1"/>
          <p:nvPr/>
        </p:nvSpPr>
        <p:spPr>
          <a:xfrm>
            <a:off x="506451" y="3417515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Rastros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(heces, pelos,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huellas)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E5668D-14B0-37B7-DE7A-8DD9591FA09F}"/>
              </a:ext>
            </a:extLst>
          </p:cNvPr>
          <p:cNvSpPr txBox="1"/>
          <p:nvPr/>
        </p:nvSpPr>
        <p:spPr>
          <a:xfrm>
            <a:off x="514344" y="4718391"/>
            <a:ext cx="240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Daños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4E66F6E-8E11-A391-73F5-1CC07AD539AF}"/>
              </a:ext>
            </a:extLst>
          </p:cNvPr>
          <p:cNvSpPr/>
          <p:nvPr/>
        </p:nvSpPr>
        <p:spPr>
          <a:xfrm>
            <a:off x="650655" y="1999595"/>
            <a:ext cx="2242933" cy="327219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2FDE2F-38C1-599F-7AEB-4A34D252FEE5}"/>
              </a:ext>
            </a:extLst>
          </p:cNvPr>
          <p:cNvSpPr txBox="1"/>
          <p:nvPr/>
        </p:nvSpPr>
        <p:spPr>
          <a:xfrm>
            <a:off x="1206155" y="5658320"/>
            <a:ext cx="22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1985 - 2019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CEFD243-B3A3-8A1A-BA78-E64E304A563A}"/>
              </a:ext>
            </a:extLst>
          </p:cNvPr>
          <p:cNvSpPr/>
          <p:nvPr/>
        </p:nvSpPr>
        <p:spPr>
          <a:xfrm>
            <a:off x="1341624" y="5623704"/>
            <a:ext cx="2024795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75937B-B754-1B39-2340-38D2CE342EF3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  <p:pic>
        <p:nvPicPr>
          <p:cNvPr id="24" name="Picture 4" descr="Animals Vector&quot; Images – Browse 2,955 Stock Photos, Vectors, and Video |  Adobe Stock">
            <a:extLst>
              <a:ext uri="{FF2B5EF4-FFF2-40B4-BE49-F238E27FC236}">
                <a16:creationId xmlns:a16="http://schemas.microsoft.com/office/drawing/2014/main" id="{41CEA867-F12C-FA64-DA0C-9AE319498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22443"/>
          <a:stretch/>
        </p:blipFill>
        <p:spPr bwMode="auto">
          <a:xfrm flipH="1">
            <a:off x="10226665" y="3530531"/>
            <a:ext cx="2024796" cy="33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3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2B0F6A2-1590-1B4A-2F78-10D10F880EF9}"/>
              </a:ext>
            </a:extLst>
          </p:cNvPr>
          <p:cNvSpPr/>
          <p:nvPr/>
        </p:nvSpPr>
        <p:spPr>
          <a:xfrm>
            <a:off x="3929444" y="5623704"/>
            <a:ext cx="5987144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030C8E-2749-0426-0514-A19449515880}"/>
              </a:ext>
            </a:extLst>
          </p:cNvPr>
          <p:cNvSpPr txBox="1"/>
          <p:nvPr/>
        </p:nvSpPr>
        <p:spPr>
          <a:xfrm>
            <a:off x="4053810" y="5661027"/>
            <a:ext cx="579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Subpoblaciones occidental y oriental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9BF993-9D6E-5490-DFDC-EC658568D912}"/>
              </a:ext>
            </a:extLst>
          </p:cNvPr>
          <p:cNvSpPr txBox="1"/>
          <p:nvPr/>
        </p:nvSpPr>
        <p:spPr>
          <a:xfrm>
            <a:off x="556729" y="2116639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Observaciones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(directas,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cámaras trampa)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4657A2-A669-0723-28D5-A355AFB77645}"/>
              </a:ext>
            </a:extLst>
          </p:cNvPr>
          <p:cNvSpPr txBox="1"/>
          <p:nvPr/>
        </p:nvSpPr>
        <p:spPr>
          <a:xfrm>
            <a:off x="506451" y="3417515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Rastros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(heces, pelos,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huellas)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E5668D-14B0-37B7-DE7A-8DD9591FA09F}"/>
              </a:ext>
            </a:extLst>
          </p:cNvPr>
          <p:cNvSpPr txBox="1"/>
          <p:nvPr/>
        </p:nvSpPr>
        <p:spPr>
          <a:xfrm>
            <a:off x="514344" y="4718391"/>
            <a:ext cx="240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Daños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4E66F6E-8E11-A391-73F5-1CC07AD539AF}"/>
              </a:ext>
            </a:extLst>
          </p:cNvPr>
          <p:cNvSpPr/>
          <p:nvPr/>
        </p:nvSpPr>
        <p:spPr>
          <a:xfrm>
            <a:off x="650655" y="1999595"/>
            <a:ext cx="2242933" cy="327219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2FDE2F-38C1-599F-7AEB-4A34D252FEE5}"/>
              </a:ext>
            </a:extLst>
          </p:cNvPr>
          <p:cNvSpPr txBox="1"/>
          <p:nvPr/>
        </p:nvSpPr>
        <p:spPr>
          <a:xfrm>
            <a:off x="1206155" y="5658320"/>
            <a:ext cx="22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1985 - 2019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CEFD243-B3A3-8A1A-BA78-E64E304A563A}"/>
              </a:ext>
            </a:extLst>
          </p:cNvPr>
          <p:cNvSpPr/>
          <p:nvPr/>
        </p:nvSpPr>
        <p:spPr>
          <a:xfrm>
            <a:off x="1341624" y="5623704"/>
            <a:ext cx="2024795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D21701-CCAD-95D3-E109-9CCAB7BDF1BF}"/>
              </a:ext>
            </a:extLst>
          </p:cNvPr>
          <p:cNvSpPr txBox="1"/>
          <p:nvPr/>
        </p:nvSpPr>
        <p:spPr>
          <a:xfrm>
            <a:off x="3361589" y="2169357"/>
            <a:ext cx="402495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Posición desviada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Esfuerzo de muestreo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Aleatoriedad </a:t>
            </a:r>
            <a:r>
              <a:rPr lang="es-ES" dirty="0">
                <a:latin typeface="Candara" panose="020E0502030303020204" pitchFamily="34" charset="0"/>
              </a:rPr>
              <a:t>(dónde se pueden ver)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Comportamiento concreto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849D8B-D5A7-E819-9BF6-1AEC61F6AE87}"/>
              </a:ext>
            </a:extLst>
          </p:cNvPr>
          <p:cNvSpPr txBox="1"/>
          <p:nvPr/>
        </p:nvSpPr>
        <p:spPr>
          <a:xfrm>
            <a:off x="7561681" y="2757769"/>
            <a:ext cx="235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ndara" panose="020E0502030303020204" pitchFamily="34" charset="0"/>
              </a:rPr>
              <a:t>Rutas/caminos</a:t>
            </a:r>
          </a:p>
          <a:p>
            <a:r>
              <a:rPr lang="es-ES" sz="1600" dirty="0">
                <a:latin typeface="Candara" panose="020E0502030303020204" pitchFamily="34" charset="0"/>
              </a:rPr>
              <a:t>Carreteras</a:t>
            </a:r>
          </a:p>
          <a:p>
            <a:r>
              <a:rPr lang="es-ES" sz="1600" dirty="0">
                <a:latin typeface="Candara" panose="020E0502030303020204" pitchFamily="34" charset="0"/>
              </a:rPr>
              <a:t>Puntos de avistamiento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43673CA-8768-00AF-136E-04E12B0D24DD}"/>
              </a:ext>
            </a:extLst>
          </p:cNvPr>
          <p:cNvSpPr/>
          <p:nvPr/>
        </p:nvSpPr>
        <p:spPr>
          <a:xfrm>
            <a:off x="3449088" y="2016786"/>
            <a:ext cx="3857642" cy="2265965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Candara" panose="020E0502030303020204" pitchFamily="34" charset="0"/>
            </a:endParaRPr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D8624066-34C9-BFA3-BB6E-67C6BE2CD00C}"/>
              </a:ext>
            </a:extLst>
          </p:cNvPr>
          <p:cNvSpPr/>
          <p:nvPr/>
        </p:nvSpPr>
        <p:spPr>
          <a:xfrm flipH="1">
            <a:off x="7421491" y="3681393"/>
            <a:ext cx="215672" cy="855507"/>
          </a:xfrm>
          <a:prstGeom prst="rightBrace">
            <a:avLst>
              <a:gd name="adj1" fmla="val 8333"/>
              <a:gd name="adj2" fmla="val 2022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400">
              <a:latin typeface="Candara" panose="020E0502030303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6E0CAF-2101-4DBB-7DB8-D980162B8720}"/>
              </a:ext>
            </a:extLst>
          </p:cNvPr>
          <p:cNvSpPr txBox="1"/>
          <p:nvPr/>
        </p:nvSpPr>
        <p:spPr>
          <a:xfrm>
            <a:off x="7550830" y="3711371"/>
            <a:ext cx="271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ndara" panose="020E0502030303020204" pitchFamily="34" charset="0"/>
              </a:rPr>
              <a:t>Fuentes de alimento/agua</a:t>
            </a:r>
          </a:p>
          <a:p>
            <a:r>
              <a:rPr lang="es-ES" sz="1600" dirty="0">
                <a:latin typeface="Candara" panose="020E0502030303020204" pitchFamily="34" charset="0"/>
              </a:rPr>
              <a:t>Marcaje</a:t>
            </a:r>
          </a:p>
          <a:p>
            <a:r>
              <a:rPr lang="es-ES" sz="1600" dirty="0">
                <a:latin typeface="Candara" panose="020E0502030303020204" pitchFamily="34" charset="0"/>
              </a:rPr>
              <a:t>Conflictos</a:t>
            </a:r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618F3A9E-B104-20F7-C4F8-0E847EA78BF6}"/>
              </a:ext>
            </a:extLst>
          </p:cNvPr>
          <p:cNvSpPr/>
          <p:nvPr/>
        </p:nvSpPr>
        <p:spPr>
          <a:xfrm>
            <a:off x="3004457" y="1925050"/>
            <a:ext cx="276807" cy="3479234"/>
          </a:xfrm>
          <a:prstGeom prst="rightBrace">
            <a:avLst>
              <a:gd name="adj1" fmla="val 8333"/>
              <a:gd name="adj2" fmla="val 2273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errar llave 25">
            <a:extLst>
              <a:ext uri="{FF2B5EF4-FFF2-40B4-BE49-F238E27FC236}">
                <a16:creationId xmlns:a16="http://schemas.microsoft.com/office/drawing/2014/main" id="{F69C2440-992E-51FE-CA99-68F6E6945467}"/>
              </a:ext>
            </a:extLst>
          </p:cNvPr>
          <p:cNvSpPr/>
          <p:nvPr/>
        </p:nvSpPr>
        <p:spPr>
          <a:xfrm flipH="1">
            <a:off x="7421488" y="2753001"/>
            <a:ext cx="215674" cy="855507"/>
          </a:xfrm>
          <a:prstGeom prst="rightBrace">
            <a:avLst>
              <a:gd name="adj1" fmla="val 8333"/>
              <a:gd name="adj2" fmla="val 747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400" dirty="0">
              <a:latin typeface="Candara" panose="020E0502030303020204" pitchFamily="34" charset="0"/>
            </a:endParaRPr>
          </a:p>
        </p:txBody>
      </p:sp>
      <p:pic>
        <p:nvPicPr>
          <p:cNvPr id="27" name="Picture 4" descr="Animals Vector&quot; Images – Browse 2,955 Stock Photos, Vectors, and Video |  Adobe Stock">
            <a:extLst>
              <a:ext uri="{FF2B5EF4-FFF2-40B4-BE49-F238E27FC236}">
                <a16:creationId xmlns:a16="http://schemas.microsoft.com/office/drawing/2014/main" id="{BC86F714-3D77-B383-D1E0-2BFF48023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22443"/>
          <a:stretch/>
        </p:blipFill>
        <p:spPr bwMode="auto">
          <a:xfrm flipH="1">
            <a:off x="10226665" y="3530531"/>
            <a:ext cx="2024796" cy="33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A636FCD-CA05-19A4-35D7-1993CAF75E5C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0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2B0F6A2-1590-1B4A-2F78-10D10F880EF9}"/>
              </a:ext>
            </a:extLst>
          </p:cNvPr>
          <p:cNvSpPr/>
          <p:nvPr/>
        </p:nvSpPr>
        <p:spPr>
          <a:xfrm>
            <a:off x="3929444" y="5623704"/>
            <a:ext cx="5987144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030C8E-2749-0426-0514-A19449515880}"/>
              </a:ext>
            </a:extLst>
          </p:cNvPr>
          <p:cNvSpPr txBox="1"/>
          <p:nvPr/>
        </p:nvSpPr>
        <p:spPr>
          <a:xfrm>
            <a:off x="4053810" y="5661027"/>
            <a:ext cx="579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Subpoblaciones occidental y oriental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9BF993-9D6E-5490-DFDC-EC658568D912}"/>
              </a:ext>
            </a:extLst>
          </p:cNvPr>
          <p:cNvSpPr txBox="1"/>
          <p:nvPr/>
        </p:nvSpPr>
        <p:spPr>
          <a:xfrm>
            <a:off x="556729" y="2116639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Observaciones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(directas,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cámaras trampa)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4657A2-A669-0723-28D5-A355AFB77645}"/>
              </a:ext>
            </a:extLst>
          </p:cNvPr>
          <p:cNvSpPr txBox="1"/>
          <p:nvPr/>
        </p:nvSpPr>
        <p:spPr>
          <a:xfrm>
            <a:off x="506451" y="3417515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Rastros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(heces, pelos,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huellas)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E5668D-14B0-37B7-DE7A-8DD9591FA09F}"/>
              </a:ext>
            </a:extLst>
          </p:cNvPr>
          <p:cNvSpPr txBox="1"/>
          <p:nvPr/>
        </p:nvSpPr>
        <p:spPr>
          <a:xfrm>
            <a:off x="514344" y="4718391"/>
            <a:ext cx="240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Daños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4E66F6E-8E11-A391-73F5-1CC07AD539AF}"/>
              </a:ext>
            </a:extLst>
          </p:cNvPr>
          <p:cNvSpPr/>
          <p:nvPr/>
        </p:nvSpPr>
        <p:spPr>
          <a:xfrm>
            <a:off x="650655" y="1999595"/>
            <a:ext cx="2242933" cy="327219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2FDE2F-38C1-599F-7AEB-4A34D252FEE5}"/>
              </a:ext>
            </a:extLst>
          </p:cNvPr>
          <p:cNvSpPr txBox="1"/>
          <p:nvPr/>
        </p:nvSpPr>
        <p:spPr>
          <a:xfrm>
            <a:off x="1206155" y="5658320"/>
            <a:ext cx="22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1985 - 2019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CEFD243-B3A3-8A1A-BA78-E64E304A563A}"/>
              </a:ext>
            </a:extLst>
          </p:cNvPr>
          <p:cNvSpPr/>
          <p:nvPr/>
        </p:nvSpPr>
        <p:spPr>
          <a:xfrm>
            <a:off x="1341624" y="5623704"/>
            <a:ext cx="2024795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43673CA-8768-00AF-136E-04E12B0D24DD}"/>
              </a:ext>
            </a:extLst>
          </p:cNvPr>
          <p:cNvSpPr/>
          <p:nvPr/>
        </p:nvSpPr>
        <p:spPr>
          <a:xfrm>
            <a:off x="3534833" y="3790221"/>
            <a:ext cx="2925006" cy="155667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Candara" panose="020E0502030303020204" pitchFamily="34" charset="0"/>
            </a:endParaRP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64941BF1-CAA8-A922-3A52-8412FE26110B}"/>
              </a:ext>
            </a:extLst>
          </p:cNvPr>
          <p:cNvSpPr/>
          <p:nvPr/>
        </p:nvSpPr>
        <p:spPr>
          <a:xfrm rot="18752588">
            <a:off x="3262587" y="5166444"/>
            <a:ext cx="251757" cy="7279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600">
              <a:latin typeface="Candara" panose="020E05020303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D19565-094A-1944-D2BC-81BD216F8801}"/>
              </a:ext>
            </a:extLst>
          </p:cNvPr>
          <p:cNvSpPr txBox="1"/>
          <p:nvPr/>
        </p:nvSpPr>
        <p:spPr>
          <a:xfrm>
            <a:off x="3343809" y="3840904"/>
            <a:ext cx="3322643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Estado de la población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Sesgo de muestreo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Avances tecnológicos</a:t>
            </a:r>
          </a:p>
        </p:txBody>
      </p:sp>
      <p:pic>
        <p:nvPicPr>
          <p:cNvPr id="7" name="Picture 4" descr="Animals Vector&quot; Images – Browse 2,955 Stock Photos, Vectors, and Video |  Adobe Stock">
            <a:extLst>
              <a:ext uri="{FF2B5EF4-FFF2-40B4-BE49-F238E27FC236}">
                <a16:creationId xmlns:a16="http://schemas.microsoft.com/office/drawing/2014/main" id="{2373DB11-A5D2-353B-ED01-49CAB293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22443"/>
          <a:stretch/>
        </p:blipFill>
        <p:spPr bwMode="auto">
          <a:xfrm flipH="1">
            <a:off x="10226665" y="3530531"/>
            <a:ext cx="2024796" cy="33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8FD9808-D406-C661-402B-56C0A75090DC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55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2B0F6A2-1590-1B4A-2F78-10D10F880EF9}"/>
              </a:ext>
            </a:extLst>
          </p:cNvPr>
          <p:cNvSpPr/>
          <p:nvPr/>
        </p:nvSpPr>
        <p:spPr>
          <a:xfrm>
            <a:off x="3929444" y="5623704"/>
            <a:ext cx="5987144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030C8E-2749-0426-0514-A19449515880}"/>
              </a:ext>
            </a:extLst>
          </p:cNvPr>
          <p:cNvSpPr txBox="1"/>
          <p:nvPr/>
        </p:nvSpPr>
        <p:spPr>
          <a:xfrm>
            <a:off x="4053810" y="5661027"/>
            <a:ext cx="579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Subpoblaciones occidental y oriental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9BF993-9D6E-5490-DFDC-EC658568D912}"/>
              </a:ext>
            </a:extLst>
          </p:cNvPr>
          <p:cNvSpPr txBox="1"/>
          <p:nvPr/>
        </p:nvSpPr>
        <p:spPr>
          <a:xfrm>
            <a:off x="556729" y="2116639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Observaciones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(directas,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cámaras trampa)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4657A2-A669-0723-28D5-A355AFB77645}"/>
              </a:ext>
            </a:extLst>
          </p:cNvPr>
          <p:cNvSpPr txBox="1"/>
          <p:nvPr/>
        </p:nvSpPr>
        <p:spPr>
          <a:xfrm>
            <a:off x="506451" y="3417515"/>
            <a:ext cx="250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Rastros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(heces, pelos,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huellas)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E5668D-14B0-37B7-DE7A-8DD9591FA09F}"/>
              </a:ext>
            </a:extLst>
          </p:cNvPr>
          <p:cNvSpPr txBox="1"/>
          <p:nvPr/>
        </p:nvSpPr>
        <p:spPr>
          <a:xfrm>
            <a:off x="514344" y="4718391"/>
            <a:ext cx="240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Daños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4E66F6E-8E11-A391-73F5-1CC07AD539AF}"/>
              </a:ext>
            </a:extLst>
          </p:cNvPr>
          <p:cNvSpPr/>
          <p:nvPr/>
        </p:nvSpPr>
        <p:spPr>
          <a:xfrm>
            <a:off x="650655" y="1999595"/>
            <a:ext cx="2242933" cy="327219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2FDE2F-38C1-599F-7AEB-4A34D252FEE5}"/>
              </a:ext>
            </a:extLst>
          </p:cNvPr>
          <p:cNvSpPr txBox="1"/>
          <p:nvPr/>
        </p:nvSpPr>
        <p:spPr>
          <a:xfrm>
            <a:off x="1206155" y="5658320"/>
            <a:ext cx="224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andara" panose="020E0502030303020204" pitchFamily="34" charset="0"/>
              </a:rPr>
              <a:t>1985 - 2019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CEFD243-B3A3-8A1A-BA78-E64E304A563A}"/>
              </a:ext>
            </a:extLst>
          </p:cNvPr>
          <p:cNvSpPr/>
          <p:nvPr/>
        </p:nvSpPr>
        <p:spPr>
          <a:xfrm>
            <a:off x="1341624" y="5623704"/>
            <a:ext cx="2024795" cy="5336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 descr="Animals Vector&quot; Images – Browse 2,955 Stock Photos, Vectors, and Video |  Adobe Stock">
            <a:extLst>
              <a:ext uri="{FF2B5EF4-FFF2-40B4-BE49-F238E27FC236}">
                <a16:creationId xmlns:a16="http://schemas.microsoft.com/office/drawing/2014/main" id="{82B56E77-7B6C-D344-AF9A-EC476EE50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22443"/>
          <a:stretch/>
        </p:blipFill>
        <p:spPr bwMode="auto">
          <a:xfrm flipH="1">
            <a:off x="10226665" y="3530531"/>
            <a:ext cx="2024796" cy="33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155C95-6505-E5CE-7659-6DC5B3A5FE08}"/>
              </a:ext>
            </a:extLst>
          </p:cNvPr>
          <p:cNvSpPr txBox="1"/>
          <p:nvPr/>
        </p:nvSpPr>
        <p:spPr>
          <a:xfrm>
            <a:off x="3276292" y="2796644"/>
            <a:ext cx="435692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Esfuerzo de muestreo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Disponibilidad hábitat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Candara" panose="020E0502030303020204" pitchFamily="34" charset="0"/>
              </a:rPr>
              <a:t>Evolución </a:t>
            </a:r>
            <a:r>
              <a:rPr lang="es-ES" sz="2000" dirty="0" err="1">
                <a:latin typeface="Candara" panose="020E0502030303020204" pitchFamily="34" charset="0"/>
              </a:rPr>
              <a:t>subpobs</a:t>
            </a:r>
            <a:r>
              <a:rPr lang="es-E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86E4AF-BD30-9AC4-A07F-E14286A397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7964" r="8984" b="2527"/>
          <a:stretch/>
        </p:blipFill>
        <p:spPr bwMode="auto">
          <a:xfrm>
            <a:off x="5859624" y="2078299"/>
            <a:ext cx="4254288" cy="2957316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E2A0EE3-E9CB-090A-313F-74A4B3C6C34F}"/>
              </a:ext>
            </a:extLst>
          </p:cNvPr>
          <p:cNvSpPr/>
          <p:nvPr/>
        </p:nvSpPr>
        <p:spPr>
          <a:xfrm>
            <a:off x="3190259" y="1986012"/>
            <a:ext cx="6976946" cy="312221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Candara" panose="020E0502030303020204" pitchFamily="34" charset="0"/>
            </a:endParaRPr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B7C6E09D-5B5E-AA5F-2EFB-3C9B2371AA6C}"/>
              </a:ext>
            </a:extLst>
          </p:cNvPr>
          <p:cNvSpPr/>
          <p:nvPr/>
        </p:nvSpPr>
        <p:spPr>
          <a:xfrm rot="16200000">
            <a:off x="6799982" y="2253533"/>
            <a:ext cx="293385" cy="6311249"/>
          </a:xfrm>
          <a:prstGeom prst="rightBrace">
            <a:avLst>
              <a:gd name="adj1" fmla="val 8333"/>
              <a:gd name="adj2" fmla="val 4738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E5F3C62-5E49-5C5F-ACFB-2ACD6C0CC43C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1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Animals Vector&quot; Images – Browse 2,955 Stock Photos, Vectors, and Video |  Adobe Stock">
            <a:extLst>
              <a:ext uri="{FF2B5EF4-FFF2-40B4-BE49-F238E27FC236}">
                <a16:creationId xmlns:a16="http://schemas.microsoft.com/office/drawing/2014/main" id="{82B56E77-7B6C-D344-AF9A-EC476EE50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22443"/>
          <a:stretch/>
        </p:blipFill>
        <p:spPr bwMode="auto">
          <a:xfrm flipH="1">
            <a:off x="10226665" y="3530531"/>
            <a:ext cx="2024796" cy="33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0FB4A0-6E33-30D8-507A-5871251FE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95954"/>
              </p:ext>
            </p:extLst>
          </p:nvPr>
        </p:nvGraphicFramePr>
        <p:xfrm>
          <a:off x="1158770" y="2351469"/>
          <a:ext cx="7920000" cy="360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11190264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53190763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43173458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462483809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21359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38035"/>
                  </a:ext>
                </a:extLst>
              </a:tr>
            </a:tbl>
          </a:graphicData>
        </a:graphic>
      </p:graphicFrame>
      <p:sp>
        <p:nvSpPr>
          <p:cNvPr id="3" name="Signo de multiplicación 2">
            <a:extLst>
              <a:ext uri="{FF2B5EF4-FFF2-40B4-BE49-F238E27FC236}">
                <a16:creationId xmlns:a16="http://schemas.microsoft.com/office/drawing/2014/main" id="{0B27F2E7-0E7F-1A21-B853-7A9D91CE94DE}"/>
              </a:ext>
            </a:extLst>
          </p:cNvPr>
          <p:cNvSpPr/>
          <p:nvPr/>
        </p:nvSpPr>
        <p:spPr>
          <a:xfrm>
            <a:off x="1424021" y="2775169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17617B63-1B51-65BD-839B-01A5F730816B}"/>
              </a:ext>
            </a:extLst>
          </p:cNvPr>
          <p:cNvSpPr/>
          <p:nvPr/>
        </p:nvSpPr>
        <p:spPr>
          <a:xfrm>
            <a:off x="5897043" y="5564727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99FDA8B5-AEF0-506D-6345-DEB64B1D530B}"/>
              </a:ext>
            </a:extLst>
          </p:cNvPr>
          <p:cNvSpPr/>
          <p:nvPr/>
        </p:nvSpPr>
        <p:spPr>
          <a:xfrm>
            <a:off x="8295530" y="2365596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AC971742-F044-08D1-1FC7-4F7241CD0735}"/>
              </a:ext>
            </a:extLst>
          </p:cNvPr>
          <p:cNvSpPr/>
          <p:nvPr/>
        </p:nvSpPr>
        <p:spPr>
          <a:xfrm>
            <a:off x="1248895" y="3542977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ADE98CA8-450F-DA65-C6BE-9C95207CCAEA}"/>
              </a:ext>
            </a:extLst>
          </p:cNvPr>
          <p:cNvSpPr/>
          <p:nvPr/>
        </p:nvSpPr>
        <p:spPr>
          <a:xfrm>
            <a:off x="2374281" y="2507978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81D75973-E5F6-F241-973F-C1AA165E9460}"/>
              </a:ext>
            </a:extLst>
          </p:cNvPr>
          <p:cNvSpPr/>
          <p:nvPr/>
        </p:nvSpPr>
        <p:spPr>
          <a:xfrm>
            <a:off x="1224477" y="2414915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0D4E4B3D-8A58-6140-978D-6108765765A5}"/>
              </a:ext>
            </a:extLst>
          </p:cNvPr>
          <p:cNvSpPr/>
          <p:nvPr/>
        </p:nvSpPr>
        <p:spPr>
          <a:xfrm>
            <a:off x="1815907" y="2446547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Signo de multiplicación 27">
            <a:extLst>
              <a:ext uri="{FF2B5EF4-FFF2-40B4-BE49-F238E27FC236}">
                <a16:creationId xmlns:a16="http://schemas.microsoft.com/office/drawing/2014/main" id="{2CB9ED19-3828-A4DA-15AC-C97F1C15EAC4}"/>
              </a:ext>
            </a:extLst>
          </p:cNvPr>
          <p:cNvSpPr/>
          <p:nvPr/>
        </p:nvSpPr>
        <p:spPr>
          <a:xfrm>
            <a:off x="1158770" y="3130151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Signo de multiplicación 28">
            <a:extLst>
              <a:ext uri="{FF2B5EF4-FFF2-40B4-BE49-F238E27FC236}">
                <a16:creationId xmlns:a16="http://schemas.microsoft.com/office/drawing/2014/main" id="{A7CBD4BF-824F-4465-0FDB-13585641ED63}"/>
              </a:ext>
            </a:extLst>
          </p:cNvPr>
          <p:cNvSpPr/>
          <p:nvPr/>
        </p:nvSpPr>
        <p:spPr>
          <a:xfrm>
            <a:off x="6286902" y="4627351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Signo de multiplicación 29">
            <a:extLst>
              <a:ext uri="{FF2B5EF4-FFF2-40B4-BE49-F238E27FC236}">
                <a16:creationId xmlns:a16="http://schemas.microsoft.com/office/drawing/2014/main" id="{1C1CCCFF-F39D-8395-6FA8-83A401E259DA}"/>
              </a:ext>
            </a:extLst>
          </p:cNvPr>
          <p:cNvSpPr/>
          <p:nvPr/>
        </p:nvSpPr>
        <p:spPr>
          <a:xfrm>
            <a:off x="6645916" y="4308526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4" descr="Binoculares, Iconos De Equipo, Ico imagen png - imagen transparente  descarga gratuita">
            <a:extLst>
              <a:ext uri="{FF2B5EF4-FFF2-40B4-BE49-F238E27FC236}">
                <a16:creationId xmlns:a16="http://schemas.microsoft.com/office/drawing/2014/main" id="{770ED8F2-894E-9A56-99D5-6E585B41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9349">
            <a:off x="2043183" y="3368003"/>
            <a:ext cx="1453234" cy="8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: curvado 31">
            <a:extLst>
              <a:ext uri="{FF2B5EF4-FFF2-40B4-BE49-F238E27FC236}">
                <a16:creationId xmlns:a16="http://schemas.microsoft.com/office/drawing/2014/main" id="{C2E81C9F-530B-84FE-63DC-4419923724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51323" y="4195804"/>
            <a:ext cx="1920023" cy="1705335"/>
          </a:xfrm>
          <a:prstGeom prst="curvedConnector3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igno de multiplicación 32">
            <a:extLst>
              <a:ext uri="{FF2B5EF4-FFF2-40B4-BE49-F238E27FC236}">
                <a16:creationId xmlns:a16="http://schemas.microsoft.com/office/drawing/2014/main" id="{718E2223-4E00-FE2B-0D43-349C320BEBAE}"/>
              </a:ext>
            </a:extLst>
          </p:cNvPr>
          <p:cNvSpPr/>
          <p:nvPr/>
        </p:nvSpPr>
        <p:spPr>
          <a:xfrm>
            <a:off x="6155957" y="5101422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6" descr="Hiking Icon Images, Stock Photos &amp; Vectors | Shutterstock">
            <a:extLst>
              <a:ext uri="{FF2B5EF4-FFF2-40B4-BE49-F238E27FC236}">
                <a16:creationId xmlns:a16="http://schemas.microsoft.com/office/drawing/2014/main" id="{A70C5359-4368-02A3-38E0-9CE5355F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093" y1="35622" x2="30093" y2="35622"/>
                        <a14:foregroundMark x1="50463" y1="17167" x2="50463" y2="17167"/>
                        <a14:foregroundMark x1="71296" y1="32618" x2="71296" y2="32618"/>
                        <a14:foregroundMark x1="70370" y1="55365" x2="70370" y2="55365"/>
                        <a14:foregroundMark x1="42130" y1="65236" x2="42130" y2="6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333">
            <a:off x="5209560" y="5275940"/>
            <a:ext cx="600075" cy="6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iking Icon Images, Stock Photos &amp; Vectors | Shutterstock">
            <a:extLst>
              <a:ext uri="{FF2B5EF4-FFF2-40B4-BE49-F238E27FC236}">
                <a16:creationId xmlns:a16="http://schemas.microsoft.com/office/drawing/2014/main" id="{EA7CD025-C2A0-23CE-B221-49979B00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093" y1="35622" x2="30093" y2="35622"/>
                        <a14:foregroundMark x1="50463" y1="17167" x2="50463" y2="17167"/>
                        <a14:foregroundMark x1="71296" y1="32618" x2="71296" y2="32618"/>
                        <a14:foregroundMark x1="70370" y1="55365" x2="70370" y2="55365"/>
                        <a14:foregroundMark x1="42130" y1="65236" x2="42130" y2="6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7430">
            <a:off x="5519225" y="5030592"/>
            <a:ext cx="600075" cy="6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mera Trap Stock Illustrations – 329 Camera Trap Stock Illustrations,  Vectors &amp; Clipart - Dreamstime">
            <a:extLst>
              <a:ext uri="{FF2B5EF4-FFF2-40B4-BE49-F238E27FC236}">
                <a16:creationId xmlns:a16="http://schemas.microsoft.com/office/drawing/2014/main" id="{5D0102DA-9099-9DE8-49B8-D855DA6D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000" y1="26407" x2="50000" y2="26407"/>
                        <a14:foregroundMark x1="50459" y1="45455" x2="50459" y2="45455"/>
                        <a14:foregroundMark x1="57798" y1="40260" x2="57798" y2="40260"/>
                        <a14:foregroundMark x1="55505" y1="60606" x2="55505" y2="60606"/>
                        <a14:foregroundMark x1="57798" y1="63636" x2="57798" y2="63636"/>
                        <a14:foregroundMark x1="42661" y1="63203" x2="42661" y2="63203"/>
                        <a14:foregroundMark x1="28440" y1="43723" x2="28899" y2="45455"/>
                        <a14:backgroundMark x1="70183" y1="44156" x2="70183" y2="44156"/>
                        <a14:backgroundMark x1="30275" y1="45455" x2="30275" y2="45455"/>
                        <a14:backgroundMark x1="29817" y1="47619" x2="29817" y2="47619"/>
                        <a14:backgroundMark x1="29817" y1="45455" x2="29817" y2="48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37" y="2638405"/>
            <a:ext cx="1340124" cy="14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igno de multiplicación 36">
            <a:extLst>
              <a:ext uri="{FF2B5EF4-FFF2-40B4-BE49-F238E27FC236}">
                <a16:creationId xmlns:a16="http://schemas.microsoft.com/office/drawing/2014/main" id="{A810EF21-A6E7-427C-FD17-F335BC636393}"/>
              </a:ext>
            </a:extLst>
          </p:cNvPr>
          <p:cNvSpPr/>
          <p:nvPr/>
        </p:nvSpPr>
        <p:spPr>
          <a:xfrm>
            <a:off x="8186457" y="3014252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Signo de multiplicación 37">
            <a:extLst>
              <a:ext uri="{FF2B5EF4-FFF2-40B4-BE49-F238E27FC236}">
                <a16:creationId xmlns:a16="http://schemas.microsoft.com/office/drawing/2014/main" id="{E1EDA781-4284-42AA-58D8-B13B5F4CB070}"/>
              </a:ext>
            </a:extLst>
          </p:cNvPr>
          <p:cNvSpPr/>
          <p:nvPr/>
        </p:nvSpPr>
        <p:spPr>
          <a:xfrm>
            <a:off x="8516868" y="2817031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Signo de multiplicación 38">
            <a:extLst>
              <a:ext uri="{FF2B5EF4-FFF2-40B4-BE49-F238E27FC236}">
                <a16:creationId xmlns:a16="http://schemas.microsoft.com/office/drawing/2014/main" id="{93EA020E-7CEF-9C79-8CA4-27ED7F2313A6}"/>
              </a:ext>
            </a:extLst>
          </p:cNvPr>
          <p:cNvSpPr/>
          <p:nvPr/>
        </p:nvSpPr>
        <p:spPr>
          <a:xfrm>
            <a:off x="8610994" y="2507978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Signo de multiplicación 39">
            <a:extLst>
              <a:ext uri="{FF2B5EF4-FFF2-40B4-BE49-F238E27FC236}">
                <a16:creationId xmlns:a16="http://schemas.microsoft.com/office/drawing/2014/main" id="{219B3076-E8C3-892F-3000-58A36E78EC06}"/>
              </a:ext>
            </a:extLst>
          </p:cNvPr>
          <p:cNvSpPr/>
          <p:nvPr/>
        </p:nvSpPr>
        <p:spPr>
          <a:xfrm>
            <a:off x="8099587" y="2689924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10" descr="Sheep Icon - Download in Colored Outline Style">
            <a:extLst>
              <a:ext uri="{FF2B5EF4-FFF2-40B4-BE49-F238E27FC236}">
                <a16:creationId xmlns:a16="http://schemas.microsoft.com/office/drawing/2014/main" id="{220D135D-DD5D-FECF-5EE5-3E07CDA9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70" y="3085317"/>
            <a:ext cx="11144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igno de multiplicación 41">
            <a:extLst>
              <a:ext uri="{FF2B5EF4-FFF2-40B4-BE49-F238E27FC236}">
                <a16:creationId xmlns:a16="http://schemas.microsoft.com/office/drawing/2014/main" id="{1A45A7E9-E219-6679-0395-116AE5677555}"/>
              </a:ext>
            </a:extLst>
          </p:cNvPr>
          <p:cNvSpPr/>
          <p:nvPr/>
        </p:nvSpPr>
        <p:spPr>
          <a:xfrm>
            <a:off x="4534488" y="2482548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Signo de multiplicación 42">
            <a:extLst>
              <a:ext uri="{FF2B5EF4-FFF2-40B4-BE49-F238E27FC236}">
                <a16:creationId xmlns:a16="http://schemas.microsoft.com/office/drawing/2014/main" id="{CCAA23C0-669B-176C-0F84-55C1C70C279A}"/>
              </a:ext>
            </a:extLst>
          </p:cNvPr>
          <p:cNvSpPr/>
          <p:nvPr/>
        </p:nvSpPr>
        <p:spPr>
          <a:xfrm>
            <a:off x="3370361" y="2554787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Signo de multiplicación 43">
            <a:extLst>
              <a:ext uri="{FF2B5EF4-FFF2-40B4-BE49-F238E27FC236}">
                <a16:creationId xmlns:a16="http://schemas.microsoft.com/office/drawing/2014/main" id="{CC6F1E5B-E218-3A30-1410-28DFF30AB8D7}"/>
              </a:ext>
            </a:extLst>
          </p:cNvPr>
          <p:cNvSpPr/>
          <p:nvPr/>
        </p:nvSpPr>
        <p:spPr>
          <a:xfrm>
            <a:off x="3399741" y="3372428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12417A7-3773-4E25-DBA3-912ADE6F7D13}"/>
              </a:ext>
            </a:extLst>
          </p:cNvPr>
          <p:cNvSpPr txBox="1"/>
          <p:nvPr/>
        </p:nvSpPr>
        <p:spPr>
          <a:xfrm>
            <a:off x="3792368" y="2073341"/>
            <a:ext cx="587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8101F67-74BF-8BBB-69FB-4E14779E164C}"/>
              </a:ext>
            </a:extLst>
          </p:cNvPr>
          <p:cNvSpPr txBox="1"/>
          <p:nvPr/>
        </p:nvSpPr>
        <p:spPr>
          <a:xfrm>
            <a:off x="1807961" y="2073341"/>
            <a:ext cx="587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F9DA4AE-E703-0046-1180-80D1A24E05D7}"/>
              </a:ext>
            </a:extLst>
          </p:cNvPr>
          <p:cNvSpPr txBox="1"/>
          <p:nvPr/>
        </p:nvSpPr>
        <p:spPr>
          <a:xfrm>
            <a:off x="7477840" y="2073341"/>
            <a:ext cx="587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Signo de multiplicación 47">
            <a:extLst>
              <a:ext uri="{FF2B5EF4-FFF2-40B4-BE49-F238E27FC236}">
                <a16:creationId xmlns:a16="http://schemas.microsoft.com/office/drawing/2014/main" id="{50C8C32A-3D3B-8CED-2D32-70F869FBA53F}"/>
              </a:ext>
            </a:extLst>
          </p:cNvPr>
          <p:cNvSpPr/>
          <p:nvPr/>
        </p:nvSpPr>
        <p:spPr>
          <a:xfrm>
            <a:off x="3381702" y="5310064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Signo de multiplicación 48">
            <a:extLst>
              <a:ext uri="{FF2B5EF4-FFF2-40B4-BE49-F238E27FC236}">
                <a16:creationId xmlns:a16="http://schemas.microsoft.com/office/drawing/2014/main" id="{39A2401E-E522-6494-2FC6-8E6827B5F9C7}"/>
              </a:ext>
            </a:extLst>
          </p:cNvPr>
          <p:cNvSpPr/>
          <p:nvPr/>
        </p:nvSpPr>
        <p:spPr>
          <a:xfrm>
            <a:off x="4502767" y="4286463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Signo de multiplicación 49">
            <a:extLst>
              <a:ext uri="{FF2B5EF4-FFF2-40B4-BE49-F238E27FC236}">
                <a16:creationId xmlns:a16="http://schemas.microsoft.com/office/drawing/2014/main" id="{E9EECBCB-97A4-4F2D-E4FA-F96149AA54CD}"/>
              </a:ext>
            </a:extLst>
          </p:cNvPr>
          <p:cNvSpPr/>
          <p:nvPr/>
        </p:nvSpPr>
        <p:spPr>
          <a:xfrm>
            <a:off x="7343511" y="5285146"/>
            <a:ext cx="391886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9602272-396A-8321-3577-EB00D8B533AC}"/>
              </a:ext>
            </a:extLst>
          </p:cNvPr>
          <p:cNvSpPr txBox="1"/>
          <p:nvPr/>
        </p:nvSpPr>
        <p:spPr>
          <a:xfrm>
            <a:off x="5473668" y="2060448"/>
            <a:ext cx="587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7E57231-9216-6A37-A0E8-6279A7A9BF39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0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:a16="http://schemas.microsoft.com/office/drawing/2014/main" id="{E3F3AFA8-61C2-57C4-8DA1-B54C938E8118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1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1912630B-5462-B093-57DE-EAEAF22BE24A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Datos de presencia de las especies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6CE1CE2-E896-D933-AE2E-56C34F43B5F0}"/>
              </a:ext>
            </a:extLst>
          </p:cNvPr>
          <p:cNvSpPr txBox="1"/>
          <p:nvPr/>
        </p:nvSpPr>
        <p:spPr>
          <a:xfrm>
            <a:off x="289541" y="821050"/>
            <a:ext cx="801118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Selección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1A820D23-379D-CA00-FF5C-BF04289EA99A}"/>
              </a:ext>
            </a:extLst>
          </p:cNvPr>
          <p:cNvSpPr txBox="1"/>
          <p:nvPr/>
        </p:nvSpPr>
        <p:spPr>
          <a:xfrm>
            <a:off x="5775649" y="920252"/>
            <a:ext cx="4506685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¿Cuál es mi pregunta?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09B535-0D1B-3F98-9F6A-8CF2B771214B}"/>
              </a:ext>
            </a:extLst>
          </p:cNvPr>
          <p:cNvSpPr txBox="1"/>
          <p:nvPr/>
        </p:nvSpPr>
        <p:spPr>
          <a:xfrm>
            <a:off x="438539" y="6385123"/>
            <a:ext cx="8537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Zarzo‐Arias, et al. (2022).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Importance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selection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filtering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A case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study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Cantabrian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Ecosphere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e4284.</a:t>
            </a:r>
            <a:endParaRPr lang="es-ES" sz="1200" dirty="0">
              <a:latin typeface="Candara" panose="020E05020303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4C3A3E-D8BA-3C68-1091-E29AC774C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7964" r="8984" b="2527"/>
          <a:stretch/>
        </p:blipFill>
        <p:spPr bwMode="auto">
          <a:xfrm>
            <a:off x="253805" y="2327401"/>
            <a:ext cx="5218771" cy="3146941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17">
            <a:extLst>
              <a:ext uri="{FF2B5EF4-FFF2-40B4-BE49-F238E27FC236}">
                <a16:creationId xmlns:a16="http://schemas.microsoft.com/office/drawing/2014/main" id="{32FCBB75-DEC9-7200-B35C-6ABF87BB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/>
          <a:stretch/>
        </p:blipFill>
        <p:spPr bwMode="auto">
          <a:xfrm>
            <a:off x="6001357" y="1909716"/>
            <a:ext cx="3600000" cy="20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8">
            <a:extLst>
              <a:ext uri="{FF2B5EF4-FFF2-40B4-BE49-F238E27FC236}">
                <a16:creationId xmlns:a16="http://schemas.microsoft.com/office/drawing/2014/main" id="{9765BB3E-079D-755A-BBE5-6347BBC55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/>
          <a:stretch/>
        </p:blipFill>
        <p:spPr bwMode="auto">
          <a:xfrm>
            <a:off x="6044732" y="4072508"/>
            <a:ext cx="3600000" cy="20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126EA0F-A16D-A8D3-A970-4D1297D95289}"/>
              </a:ext>
            </a:extLst>
          </p:cNvPr>
          <p:cNvCxnSpPr>
            <a:cxnSpLocks/>
          </p:cNvCxnSpPr>
          <p:nvPr/>
        </p:nvCxnSpPr>
        <p:spPr>
          <a:xfrm flipV="1">
            <a:off x="3074622" y="3120643"/>
            <a:ext cx="2701027" cy="46766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F0E297B-0A63-F999-018D-848ECF47A1EE}"/>
              </a:ext>
            </a:extLst>
          </p:cNvPr>
          <p:cNvCxnSpPr>
            <a:cxnSpLocks/>
          </p:cNvCxnSpPr>
          <p:nvPr/>
        </p:nvCxnSpPr>
        <p:spPr>
          <a:xfrm>
            <a:off x="2995126" y="3872300"/>
            <a:ext cx="2675785" cy="107560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errar llave 7">
            <a:extLst>
              <a:ext uri="{FF2B5EF4-FFF2-40B4-BE49-F238E27FC236}">
                <a16:creationId xmlns:a16="http://schemas.microsoft.com/office/drawing/2014/main" id="{96A85443-65CC-07A1-7E0B-5EFA2DF0CB83}"/>
              </a:ext>
            </a:extLst>
          </p:cNvPr>
          <p:cNvSpPr/>
          <p:nvPr/>
        </p:nvSpPr>
        <p:spPr>
          <a:xfrm rot="5400000">
            <a:off x="4230012" y="4610899"/>
            <a:ext cx="299356" cy="17904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774F8A-13BC-2991-1A1A-4F674A8DCE2E}"/>
              </a:ext>
            </a:extLst>
          </p:cNvPr>
          <p:cNvSpPr txBox="1"/>
          <p:nvPr/>
        </p:nvSpPr>
        <p:spPr>
          <a:xfrm>
            <a:off x="2292748" y="5581182"/>
            <a:ext cx="410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Candara" panose="020E0502030303020204" pitchFamily="34" charset="0"/>
              </a:rPr>
              <a:t>Reciente periodo</a:t>
            </a:r>
          </a:p>
          <a:p>
            <a:pPr algn="ctr"/>
            <a:r>
              <a:rPr lang="es-ES" sz="2000" dirty="0">
                <a:latin typeface="Candara" panose="020E0502030303020204" pitchFamily="34" charset="0"/>
              </a:rPr>
              <a:t>de crecimiento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5B5EEC-23FC-8091-DFFF-B35E57497E99}"/>
              </a:ext>
            </a:extLst>
          </p:cNvPr>
          <p:cNvSpPr txBox="1"/>
          <p:nvPr/>
        </p:nvSpPr>
        <p:spPr>
          <a:xfrm>
            <a:off x="5934434" y="3804566"/>
            <a:ext cx="579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200440-8660-7213-D2C5-0FA17D5DAFAB}"/>
              </a:ext>
            </a:extLst>
          </p:cNvPr>
          <p:cNvSpPr txBox="1"/>
          <p:nvPr/>
        </p:nvSpPr>
        <p:spPr>
          <a:xfrm>
            <a:off x="253805" y="1682860"/>
            <a:ext cx="579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andara" panose="020E0502030303020204" pitchFamily="34" charset="0"/>
              </a:rPr>
              <a:t>¿Soluciones?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12040B7-6357-4E33-9241-93149C9129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4" t="4849" r="9063" b="40344"/>
          <a:stretch/>
        </p:blipFill>
        <p:spPr bwMode="auto">
          <a:xfrm>
            <a:off x="9714044" y="1540080"/>
            <a:ext cx="909400" cy="3407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1B020BC-E517-BE99-123C-796CC08018EE}"/>
              </a:ext>
            </a:extLst>
          </p:cNvPr>
          <p:cNvSpPr txBox="1"/>
          <p:nvPr/>
        </p:nvSpPr>
        <p:spPr>
          <a:xfrm>
            <a:off x="9611366" y="3560738"/>
            <a:ext cx="112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ndara" panose="020E0502030303020204" pitchFamily="34" charset="0"/>
              </a:rPr>
              <a:t>Favorabilidad</a:t>
            </a:r>
          </a:p>
          <a:p>
            <a:pPr algn="ctr"/>
            <a:r>
              <a:rPr lang="es-ES" sz="1200" dirty="0">
                <a:latin typeface="Candara" panose="020E0502030303020204" pitchFamily="34" charset="0"/>
              </a:rPr>
              <a:t>hábitat</a:t>
            </a:r>
          </a:p>
        </p:txBody>
      </p:sp>
    </p:spTree>
    <p:extLst>
      <p:ext uri="{BB962C8B-B14F-4D97-AF65-F5344CB8AC3E}">
        <p14:creationId xmlns:p14="http://schemas.microsoft.com/office/powerpoint/2010/main" val="2026112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6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8033</TotalTime>
  <Words>1176</Words>
  <Application>Microsoft Office PowerPoint</Application>
  <PresentationFormat>Panorámica</PresentationFormat>
  <Paragraphs>224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Candara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ZARZO ARIAS</dc:creator>
  <cp:lastModifiedBy>ALEJANDRA ZARZO ARIAS</cp:lastModifiedBy>
  <cp:revision>72</cp:revision>
  <dcterms:created xsi:type="dcterms:W3CDTF">2023-03-27T09:45:41Z</dcterms:created>
  <dcterms:modified xsi:type="dcterms:W3CDTF">2023-05-21T09:52:59Z</dcterms:modified>
</cp:coreProperties>
</file>